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62" r:id="rId5"/>
    <p:sldId id="263" r:id="rId6"/>
    <p:sldId id="261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C7E0-F68F-D513-495A-8DCD4F343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E6D78-63E0-5E92-D383-F8B89C637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35E98-B8DB-3755-FE9C-D485DD9E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7E7D9-C15F-4C47-E4C4-8FFD98B8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38634-4DA8-10DA-2B11-DF67E7D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4C20E-0A60-023B-C703-0EBFA1F4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E46CD-A56F-241B-4AC3-4297893E1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88F27-00CB-F2E9-5EC8-203379F9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900BA-83AD-6BF5-75B3-CA70DA43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9EDB7-B1E5-54BE-0873-1C84D71D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5ADCA-6AC2-21D2-280A-A92D1A903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C009F-C0F8-96D1-A705-4B415573D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1917A-6D02-3356-0CBD-704BFA71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A1F57-D9ED-4F0F-A8C8-85F890878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0159-13E7-1EDD-2412-AF7E079A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6;p2">
            <a:extLst>
              <a:ext uri="{FF2B5EF4-FFF2-40B4-BE49-F238E27FC236}">
                <a16:creationId xmlns:a16="http://schemas.microsoft.com/office/drawing/2014/main" id="{F07F8C6A-1547-45E8-2CB7-5F5D5E15E67A}"/>
              </a:ext>
            </a:extLst>
          </p:cNvPr>
          <p:cNvSpPr/>
          <p:nvPr userDrawn="1"/>
        </p:nvSpPr>
        <p:spPr>
          <a:xfrm>
            <a:off x="-1" y="6311900"/>
            <a:ext cx="12231895" cy="558789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" name="Picture 12" descr="A black and white sign with blue text&#10;&#10;Description automatically generated">
            <a:extLst>
              <a:ext uri="{FF2B5EF4-FFF2-40B4-BE49-F238E27FC236}">
                <a16:creationId xmlns:a16="http://schemas.microsoft.com/office/drawing/2014/main" id="{56DBDD97-AD9F-AF9B-3B2F-CA32EFBEF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0515" y="6392319"/>
            <a:ext cx="2278269" cy="419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02A8-B4D8-5C4C-990B-0D5714F6EFB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2AB3-FE06-844F-AA6C-8E0CD2ED85C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oogle Shape;30;p2">
            <a:extLst>
              <a:ext uri="{FF2B5EF4-FFF2-40B4-BE49-F238E27FC236}">
                <a16:creationId xmlns:a16="http://schemas.microsoft.com/office/drawing/2014/main" id="{CBB2AD7C-BFC6-2755-5A86-5C744196D85A}"/>
              </a:ext>
            </a:extLst>
          </p:cNvPr>
          <p:cNvGrpSpPr/>
          <p:nvPr userDrawn="1"/>
        </p:nvGrpSpPr>
        <p:grpSpPr>
          <a:xfrm>
            <a:off x="0" y="0"/>
            <a:ext cx="715690" cy="715680"/>
            <a:chOff x="5807050" y="884950"/>
            <a:chExt cx="343555" cy="343550"/>
          </a:xfrm>
        </p:grpSpPr>
        <p:sp>
          <p:nvSpPr>
            <p:cNvPr id="15" name="Google Shape;31;p2">
              <a:extLst>
                <a:ext uri="{FF2B5EF4-FFF2-40B4-BE49-F238E27FC236}">
                  <a16:creationId xmlns:a16="http://schemas.microsoft.com/office/drawing/2014/main" id="{0BA78F7E-D20B-4C67-A806-49FC45802F8B}"/>
                </a:ext>
              </a:extLst>
            </p:cNvPr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rgbClr val="005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;p2">
              <a:extLst>
                <a:ext uri="{FF2B5EF4-FFF2-40B4-BE49-F238E27FC236}">
                  <a16:creationId xmlns:a16="http://schemas.microsoft.com/office/drawing/2014/main" id="{EC13DA80-64C9-B0D8-974C-2648804F9A24}"/>
                </a:ext>
              </a:extLst>
            </p:cNvPr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rgbClr val="005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;p2">
              <a:extLst>
                <a:ext uri="{FF2B5EF4-FFF2-40B4-BE49-F238E27FC236}">
                  <a16:creationId xmlns:a16="http://schemas.microsoft.com/office/drawing/2014/main" id="{3E99F405-F33F-9E24-348C-AD2E8807363E}"/>
                </a:ext>
              </a:extLst>
            </p:cNvPr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rgbClr val="005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;p2">
              <a:extLst>
                <a:ext uri="{FF2B5EF4-FFF2-40B4-BE49-F238E27FC236}">
                  <a16:creationId xmlns:a16="http://schemas.microsoft.com/office/drawing/2014/main" id="{8281132C-357C-E3B3-E0A4-F91A86FABE38}"/>
                </a:ext>
              </a:extLst>
            </p:cNvPr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rgbClr val="005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;p2">
              <a:extLst>
                <a:ext uri="{FF2B5EF4-FFF2-40B4-BE49-F238E27FC236}">
                  <a16:creationId xmlns:a16="http://schemas.microsoft.com/office/drawing/2014/main" id="{14E31412-58FB-DF6D-C279-D0A2318AAEE9}"/>
                </a:ext>
              </a:extLst>
            </p:cNvPr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rgbClr val="005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;p2">
              <a:extLst>
                <a:ext uri="{FF2B5EF4-FFF2-40B4-BE49-F238E27FC236}">
                  <a16:creationId xmlns:a16="http://schemas.microsoft.com/office/drawing/2014/main" id="{E7131145-EB1C-345A-5964-7A353E9E15E4}"/>
                </a:ext>
              </a:extLst>
            </p:cNvPr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rgbClr val="005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37;p2">
              <a:extLst>
                <a:ext uri="{FF2B5EF4-FFF2-40B4-BE49-F238E27FC236}">
                  <a16:creationId xmlns:a16="http://schemas.microsoft.com/office/drawing/2014/main" id="{AFB6BB25-3322-0A16-1FD1-685D0E55A306}"/>
                </a:ext>
              </a:extLst>
            </p:cNvPr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rgbClr val="005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;p2">
              <a:extLst>
                <a:ext uri="{FF2B5EF4-FFF2-40B4-BE49-F238E27FC236}">
                  <a16:creationId xmlns:a16="http://schemas.microsoft.com/office/drawing/2014/main" id="{C9C30FD4-14D5-6A21-6A72-05760041BCE1}"/>
                </a:ext>
              </a:extLst>
            </p:cNvPr>
            <p:cNvSpPr/>
            <p:nvPr/>
          </p:nvSpPr>
          <p:spPr>
            <a:xfrm>
              <a:off x="6046805" y="1124724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rgbClr val="005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;p2">
              <a:extLst>
                <a:ext uri="{FF2B5EF4-FFF2-40B4-BE49-F238E27FC236}">
                  <a16:creationId xmlns:a16="http://schemas.microsoft.com/office/drawing/2014/main" id="{D8E5F542-D8B7-341B-73DE-2B2A8BC23787}"/>
                </a:ext>
              </a:extLst>
            </p:cNvPr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rgbClr val="005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91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4D23-A0CE-D2D2-F71B-5BFCE0FF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081A-9167-8C13-B7CB-83C2185B0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5EC7E-6250-DF2E-D699-22BD2E26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8B98E-2309-7419-5E19-F1F77940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CB7A1-4F83-C803-7ACE-5D3C7E8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0FCE-503C-4D63-CF7D-77BCC61A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7C89A-235D-C60F-5023-0C931B711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972F0-0B5E-D95D-76E1-95477C7B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0E119-D219-EF57-D01F-2986DF1F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22D5F-B673-E912-3AC9-981723D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4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0656-1F0E-D06A-EBF4-355A4656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41B78-A50A-3671-FAF0-16F50C7E3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F3D69-4E08-FCEC-130C-FA90E8307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B4F84-1729-8A39-6FEE-EFB9C078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E5041-67D2-9460-92BA-91394DAA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AE250-954C-CAD9-6D7D-520060FD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4F75-CF44-6163-40D5-DA0B0A73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7E06F-1AEB-6025-239A-AECF91F94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BE515-C574-B8F6-A0F0-58A903088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D06B0-36C9-7BDD-3C80-47FA81A82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20383-3048-83E9-62C9-88CCCC212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D3CCE-A243-4DFF-36BF-77B9B11A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8385F-847D-9A78-BC81-96F4B1C4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FABF8D-4767-7928-3228-38B1586A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5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8053-3590-2879-C23D-F841D212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1568B-3B2E-1A74-B1EC-B2FB250C8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E5722-4DA3-EF0C-4EEF-EC7FA3FA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A62B1-593B-FE78-2D93-B5F41E9D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90F25-A6EA-68AA-B537-238BCC67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04D6E-ABAA-95E1-46C5-9442A525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1E6D4-E4B2-8E76-4CA3-DBDD168A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5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273A-BF81-350F-08E9-A4911B36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A2D16-F2C6-182B-BD0B-9807FA47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E722F-3187-FDC9-1488-581917CAC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05A2-641B-0890-E533-266332DB9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92C94-4AC6-015B-75A6-8A328113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747F8-AF2C-E384-18DE-D421E402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E898-2724-DB48-DE5D-3E059960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2F2527-3CE1-2F8F-0EF5-A4DA683C2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C95E6-3421-611A-8F25-CB04C9413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0EDC0-25A9-AED3-3E01-12DD8FFE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010DD-F496-5414-C99C-5F1AAA8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294A2-F75E-9D90-82BD-4383FB4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BAF38-0107-38B9-1804-02F91251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633D9-2E72-ABDB-D6B4-CB569AC33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228-D4C8-F9F4-AB0C-055C57894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6A34-A3F4-4CAC-BA10-1FA403E395B9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174F7-51AA-AFC4-8F09-DBF86E27C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480C7-5075-E852-2795-A87C36995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09EE-E8BA-4B26-B0B5-994ACF68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6;p2">
            <a:extLst>
              <a:ext uri="{FF2B5EF4-FFF2-40B4-BE49-F238E27FC236}">
                <a16:creationId xmlns:a16="http://schemas.microsoft.com/office/drawing/2014/main" id="{4BB1D6FF-1F2D-5829-59E2-2495C35F6E9E}"/>
              </a:ext>
            </a:extLst>
          </p:cNvPr>
          <p:cNvSpPr/>
          <p:nvPr userDrawn="1"/>
        </p:nvSpPr>
        <p:spPr>
          <a:xfrm>
            <a:off x="-39895" y="6311900"/>
            <a:ext cx="12231895" cy="558789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" name="Picture 11" descr="A black and white sign with blue text&#10;&#10;Description automatically generated">
            <a:extLst>
              <a:ext uri="{FF2B5EF4-FFF2-40B4-BE49-F238E27FC236}">
                <a16:creationId xmlns:a16="http://schemas.microsoft.com/office/drawing/2014/main" id="{51DA4C42-2695-3FCA-DA03-8212516622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0515" y="6392319"/>
            <a:ext cx="2278269" cy="419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902A8-B4D8-5C4C-990B-0D5714F6EFB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62AB3-FE06-844F-AA6C-8E0CD2ED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7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084F-D084-0DF8-B91C-56B9A32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265" y="576263"/>
            <a:ext cx="10515600" cy="2852737"/>
          </a:xfrm>
        </p:spPr>
        <p:txBody>
          <a:bodyPr anchor="b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Shelf Care: </a:t>
            </a:r>
            <a:br>
              <a:rPr lang="en-US" sz="4000" dirty="0"/>
            </a:br>
            <a:r>
              <a:rPr lang="en-US" sz="4000" dirty="0"/>
              <a:t>What Libraries Can Do </a:t>
            </a:r>
            <a:br>
              <a:rPr lang="en-US" sz="4000" dirty="0"/>
            </a:br>
            <a:r>
              <a:rPr lang="en-US" sz="4000" dirty="0"/>
              <a:t>to Support Caregivers</a:t>
            </a:r>
            <a:br>
              <a:rPr lang="en-US" sz="4000" dirty="0"/>
            </a:br>
            <a:endParaRPr lang="en-US" sz="40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ACF98-5400-DB9E-41AC-4D7874B8BD28}"/>
              </a:ext>
            </a:extLst>
          </p:cNvPr>
          <p:cNvSpPr txBox="1"/>
          <p:nvPr/>
        </p:nvSpPr>
        <p:spPr>
          <a:xfrm>
            <a:off x="74931" y="3188434"/>
            <a:ext cx="6319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Kelly G. Loeb, MSW</a:t>
            </a:r>
          </a:p>
          <a:p>
            <a:pPr algn="ctr"/>
            <a:r>
              <a:rPr lang="en-US" sz="2000" b="1" dirty="0"/>
              <a:t>Community Engagement Coordinator</a:t>
            </a:r>
          </a:p>
          <a:p>
            <a:pPr algn="ctr"/>
            <a:r>
              <a:rPr lang="en-US" sz="2000" b="1" dirty="0"/>
              <a:t>KU Alzheimer’s Disease Research Center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Thursday, September 12, 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9AC81-865D-D555-CA3C-097C7E768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74" y="1036706"/>
            <a:ext cx="5305425" cy="37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0" name="Freeform: Shape 105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93EBB4-FC3D-F082-0BF2-5C251ED01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Human Brain as a Card Catalog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it Out: The Breakfast Club </a:t>
            </a:r>
            <a:b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Dewey Dare? </a:t>
            </a:r>
            <a:b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and </a:t>
            </a:r>
            <a:r>
              <a:rPr lang="en-US" sz="1400" i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Why: </a:t>
            </a: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Out the Red Carpet across Kansas</a:t>
            </a:r>
            <a:b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Boom in Zoom Rooms: Taking Technology to Town</a:t>
            </a:r>
            <a:b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an App(</a:t>
            </a:r>
            <a:r>
              <a:rPr lang="en-US" sz="14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endix</a:t>
            </a:r>
            <a: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that! </a:t>
            </a:r>
            <a:br>
              <a:rPr lang="en-US" sz="1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1C62CF-98ED-1106-C30B-592284367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u="sng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Table of Contents</a:t>
            </a:r>
          </a:p>
        </p:txBody>
      </p:sp>
      <p:pic>
        <p:nvPicPr>
          <p:cNvPr id="1026" name="Picture 2" descr="How to Style Shelves | 5 Tips for the Perfect Home Staging ...">
            <a:extLst>
              <a:ext uri="{FF2B5EF4-FFF2-40B4-BE49-F238E27FC236}">
                <a16:creationId xmlns:a16="http://schemas.microsoft.com/office/drawing/2014/main" id="{E07F0740-2ABD-EAB2-D72A-063EB83E6A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547733"/>
            <a:ext cx="7225748" cy="57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6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55D24-F605-506D-886E-6F5D6A92F5A9}"/>
              </a:ext>
            </a:extLst>
          </p:cNvPr>
          <p:cNvSpPr txBox="1"/>
          <p:nvPr/>
        </p:nvSpPr>
        <p:spPr>
          <a:xfrm>
            <a:off x="1142639" y="561203"/>
            <a:ext cx="9932691" cy="116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Human Brain as a Card Catalog</a:t>
            </a: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uman Half Brain Model - Life Size, Cross Section - Color Coded &amp; Numb —  Eisco Labs">
            <a:extLst>
              <a:ext uri="{FF2B5EF4-FFF2-40B4-BE49-F238E27FC236}">
                <a16:creationId xmlns:a16="http://schemas.microsoft.com/office/drawing/2014/main" id="{1E30CFE3-1504-B889-6679-DE11A7EE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247" y="1963554"/>
            <a:ext cx="2596642" cy="32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drawer with cards in it&#10;&#10;Description automatically generated">
            <a:extLst>
              <a:ext uri="{FF2B5EF4-FFF2-40B4-BE49-F238E27FC236}">
                <a16:creationId xmlns:a16="http://schemas.microsoft.com/office/drawing/2014/main" id="{523312BE-B2A5-F385-8839-FAB412E5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60" y="1963554"/>
            <a:ext cx="4314465" cy="3393199"/>
          </a:xfrm>
          <a:prstGeom prst="rect">
            <a:avLst/>
          </a:prstGeom>
        </p:spPr>
      </p:pic>
      <p:sp>
        <p:nvSpPr>
          <p:cNvPr id="5" name="AutoShape 2" descr="The Card Catalog Is Officially Dead | Smithsonian">
            <a:extLst>
              <a:ext uri="{FF2B5EF4-FFF2-40B4-BE49-F238E27FC236}">
                <a16:creationId xmlns:a16="http://schemas.microsoft.com/office/drawing/2014/main" id="{3E6893F1-C46E-85DA-931F-1B767EA93F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The Card Catalog Is Officially Dead | Smithsonian">
            <a:extLst>
              <a:ext uri="{FF2B5EF4-FFF2-40B4-BE49-F238E27FC236}">
                <a16:creationId xmlns:a16="http://schemas.microsoft.com/office/drawing/2014/main" id="{57247D7F-94A5-7F36-BD41-75D99DC44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40290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E8EB09-1C67-18CC-D014-8397CCEE224E}"/>
              </a:ext>
            </a:extLst>
          </p:cNvPr>
          <p:cNvSpPr txBox="1"/>
          <p:nvPr/>
        </p:nvSpPr>
        <p:spPr>
          <a:xfrm>
            <a:off x="6693574" y="5605023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Aaron Burr, sir  to Zyxin protein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F8E41B-EBA2-7CF6-6A7C-D8FC65102A45}"/>
              </a:ext>
            </a:extLst>
          </p:cNvPr>
          <p:cNvSpPr txBox="1"/>
          <p:nvPr/>
        </p:nvSpPr>
        <p:spPr>
          <a:xfrm>
            <a:off x="1333499" y="5539258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</a:rPr>
              <a:t>Lobe</a:t>
            </a:r>
            <a:r>
              <a:rPr lang="en-US" sz="2000" dirty="0">
                <a:solidFill>
                  <a:schemeClr val="bg1"/>
                </a:solidFill>
              </a:rPr>
              <a:t>, Cerebellum, Cerebrum, Hippocampus, and Hypothalamus, oh my!</a:t>
            </a:r>
          </a:p>
        </p:txBody>
      </p:sp>
    </p:spTree>
    <p:extLst>
      <p:ext uri="{BB962C8B-B14F-4D97-AF65-F5344CB8AC3E}">
        <p14:creationId xmlns:p14="http://schemas.microsoft.com/office/powerpoint/2010/main" val="381299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The Breakfast Club Library💿🚬Ambience">
            <a:extLst>
              <a:ext uri="{FF2B5EF4-FFF2-40B4-BE49-F238E27FC236}">
                <a16:creationId xmlns:a16="http://schemas.microsoft.com/office/drawing/2014/main" id="{F7985EB0-05E4-5018-354A-902B191FE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r="28537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49D59A-3561-C8DA-3BD4-28DEE1306C44}"/>
              </a:ext>
            </a:extLst>
          </p:cNvPr>
          <p:cNvSpPr txBox="1"/>
          <p:nvPr/>
        </p:nvSpPr>
        <p:spPr>
          <a:xfrm>
            <a:off x="8586043" y="1742133"/>
            <a:ext cx="3415457" cy="3540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Helping caregivers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check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 they can (and will)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check out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a diner in Parsons, KS to the urban core of Kansas City, MO: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you feed them, they will come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Established Saturday, July 13, 2002 and is still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ongoing!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0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69A5F-1AA2-2236-0BA4-6E7DE4F061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371" y="259565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Dewey Dare? How and </a:t>
            </a:r>
            <a: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</a:t>
            </a:r>
            <a:br>
              <a:rPr lang="en-US" sz="34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We’re Rolling the Red Carpet across Kansas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D2A7E-3EDE-F75C-C6E7-E1A23F1C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86" y="467208"/>
            <a:ext cx="5671831" cy="592358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7C33DE-1CB2-1727-AAD7-7E5BEBF65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13113"/>
              </p:ext>
            </p:extLst>
          </p:nvPr>
        </p:nvGraphicFramePr>
        <p:xfrm>
          <a:off x="67683" y="806686"/>
          <a:ext cx="390323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619">
                  <a:extLst>
                    <a:ext uri="{9D8B030D-6E8A-4147-A177-3AD203B41FA5}">
                      <a16:colId xmlns:a16="http://schemas.microsoft.com/office/drawing/2014/main" val="382066742"/>
                    </a:ext>
                  </a:extLst>
                </a:gridCol>
                <a:gridCol w="1951619">
                  <a:extLst>
                    <a:ext uri="{9D8B030D-6E8A-4147-A177-3AD203B41FA5}">
                      <a16:colId xmlns:a16="http://schemas.microsoft.com/office/drawing/2014/main" val="1454238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 Adults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64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616.8311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Dementia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58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Caregiving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51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19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8EDF6-DC5F-712B-B96A-2C96D6192135}"/>
              </a:ext>
            </a:extLst>
          </p:cNvPr>
          <p:cNvSpPr txBox="1"/>
          <p:nvPr/>
        </p:nvSpPr>
        <p:spPr>
          <a:xfrm>
            <a:off x="838201" y="548641"/>
            <a:ext cx="3816096" cy="562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Boom in Zoom Rooms: Taking Technology to Town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KU ADRC is one of 35 such institutes in the U.S.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Kansas: (Woodson County population is 25% age 65+; Maine is the state with the most older adults per capita: 22.5%)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Geriatric healthcare desert and an oasis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KC metro/Wichita/Topeka +    the rest of the state?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Family Series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Cognitive Care Network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(Hoisington, KS)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What is Zoom? How it works, tips and tricks and best alternatives |  TechRadar">
            <a:extLst>
              <a:ext uri="{FF2B5EF4-FFF2-40B4-BE49-F238E27FC236}">
                <a16:creationId xmlns:a16="http://schemas.microsoft.com/office/drawing/2014/main" id="{4EA42A68-3139-6D93-B7FB-92B7401B5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" r="-1" b="7854"/>
          <a:stretch/>
        </p:blipFill>
        <p:spPr bwMode="auto">
          <a:xfrm>
            <a:off x="4904316" y="-4"/>
            <a:ext cx="7287684" cy="3055043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0BADEF5A-6FBA-821E-6AC1-0F3B960B0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20" y="3112479"/>
            <a:ext cx="6003996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3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50+ USA Hotels with Heart-shaped Jacuzzi in room ❤️ 2024">
            <a:extLst>
              <a:ext uri="{FF2B5EF4-FFF2-40B4-BE49-F238E27FC236}">
                <a16:creationId xmlns:a16="http://schemas.microsoft.com/office/drawing/2014/main" id="{B6ECB443-0277-AA5B-1FD1-8D687C27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r="302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efinition of Appendix in a Book or Written Work">
            <a:extLst>
              <a:ext uri="{FF2B5EF4-FFF2-40B4-BE49-F238E27FC236}">
                <a16:creationId xmlns:a16="http://schemas.microsoft.com/office/drawing/2014/main" id="{3A2020C5-3DFA-E726-7F63-D5E9EF40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8144" b="-2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hardtraining.es/wp-content/uploads/2015/05/Heart-shaped-red-wine-spilled-design-psd1.jpg">
            <a:extLst>
              <a:ext uri="{FF2B5EF4-FFF2-40B4-BE49-F238E27FC236}">
                <a16:creationId xmlns:a16="http://schemas.microsoft.com/office/drawing/2014/main" id="{34275760-CE78-F857-DFF6-5DAC2D43C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6960" r="-3" b="25704"/>
          <a:stretch/>
        </p:blipFill>
        <p:spPr bwMode="auto">
          <a:xfrm>
            <a:off x="3189429" y="3456432"/>
            <a:ext cx="4725212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</p:spPr>
      </p:pic>
      <p:sp useBgFill="1">
        <p:nvSpPr>
          <p:cNvPr id="5133" name="Freeform: Shape 5132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5" name="Freeform: Shape 5134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B95C5-290C-E596-C2DC-90F8ED51D8F5}"/>
              </a:ext>
            </a:extLst>
          </p:cNvPr>
          <p:cNvSpPr txBox="1"/>
          <p:nvPr/>
        </p:nvSpPr>
        <p:spPr>
          <a:xfrm>
            <a:off x="448056" y="2258568"/>
            <a:ext cx="3189224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MyAlliance for Brain Health (joinmyalliance.com)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Why film – kuadrc.org/WHY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Dementia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CareAssist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Research Participation: Avocados and hot tubs and red wine!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Speaking of Smell: the AROMA study</a:t>
            </a:r>
          </a:p>
        </p:txBody>
      </p:sp>
      <p:pic>
        <p:nvPicPr>
          <p:cNvPr id="5124" name="Picture 4" descr="4,000+ Avocado Heart Stock Photos, Pictures &amp; Royalty-Free ...">
            <a:extLst>
              <a:ext uri="{FF2B5EF4-FFF2-40B4-BE49-F238E27FC236}">
                <a16:creationId xmlns:a16="http://schemas.microsoft.com/office/drawing/2014/main" id="{60A88028-35A9-4E91-F858-29CDC292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 r="-2" b="21507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F32F0-CFDA-2452-7C2A-6BA6C8716525}"/>
              </a:ext>
            </a:extLst>
          </p:cNvPr>
          <p:cNvSpPr txBox="1"/>
          <p:nvPr/>
        </p:nvSpPr>
        <p:spPr>
          <a:xfrm>
            <a:off x="685800" y="904875"/>
            <a:ext cx="25786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There’s an App(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endix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for that!</a:t>
            </a:r>
          </a:p>
        </p:txBody>
      </p:sp>
    </p:spTree>
    <p:extLst>
      <p:ext uri="{BB962C8B-B14F-4D97-AF65-F5344CB8AC3E}">
        <p14:creationId xmlns:p14="http://schemas.microsoft.com/office/powerpoint/2010/main" val="402023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 descr="Listen and learn: How audiobooks can support literacy development - Reading  Partners">
            <a:extLst>
              <a:ext uri="{FF2B5EF4-FFF2-40B4-BE49-F238E27FC236}">
                <a16:creationId xmlns:a16="http://schemas.microsoft.com/office/drawing/2014/main" id="{718F78B7-A3B7-70A0-73D6-52B5FE8D8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r="12599"/>
          <a:stretch/>
        </p:blipFill>
        <p:spPr bwMode="auto"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indle Paperwhite is now fully matching Amazon Fire color range – Ebook  Friendly">
            <a:extLst>
              <a:ext uri="{FF2B5EF4-FFF2-40B4-BE49-F238E27FC236}">
                <a16:creationId xmlns:a16="http://schemas.microsoft.com/office/drawing/2014/main" id="{CEB6879B-23AB-302E-9034-BA26EEAB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8" r="20029" b="2"/>
          <a:stretch/>
        </p:blipFill>
        <p:spPr bwMode="auto"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he Real Costs of Digital Content: eBook and Digital Audiobooks |  Timberland Regional Library">
            <a:extLst>
              <a:ext uri="{FF2B5EF4-FFF2-40B4-BE49-F238E27FC236}">
                <a16:creationId xmlns:a16="http://schemas.microsoft.com/office/drawing/2014/main" id="{61B3054C-1452-7FA1-151B-41FA9E09E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r="28266"/>
          <a:stretch/>
        </p:blipFill>
        <p:spPr bwMode="auto"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6158" name="Freeform: Shape 615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9" name="Freeform: Shape 615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904259-999B-6501-0080-A89BDA42F7BC}"/>
              </a:ext>
            </a:extLst>
          </p:cNvPr>
          <p:cNvSpPr txBox="1"/>
          <p:nvPr/>
        </p:nvSpPr>
        <p:spPr>
          <a:xfrm>
            <a:off x="742631" y="3528993"/>
            <a:ext cx="10706735" cy="3205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holds, no overdue fees, unlimited renewals: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the work you do as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libraries transforming minds!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i="1" dirty="0">
              <a:solidFill>
                <a:schemeClr val="bg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E5684-DBE2-D9E6-D0A5-D04498038A43}"/>
              </a:ext>
            </a:extLst>
          </p:cNvPr>
          <p:cNvSpPr txBox="1"/>
          <p:nvPr/>
        </p:nvSpPr>
        <p:spPr>
          <a:xfrm>
            <a:off x="152400" y="5533935"/>
            <a:ext cx="269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 have always imagined that Paradise will be a kind of library.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–Jorge Luis Borges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960BF-5392-D39F-6F53-B3C1398A9843}"/>
              </a:ext>
            </a:extLst>
          </p:cNvPr>
          <p:cNvSpPr txBox="1"/>
          <p:nvPr/>
        </p:nvSpPr>
        <p:spPr>
          <a:xfrm>
            <a:off x="8753791" y="5533934"/>
            <a:ext cx="269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The only thing you absolutely have to know is the location of the library.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– Albert Einstein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5A8D2-DF80-7B21-BD5F-384AA0EED131}"/>
              </a:ext>
            </a:extLst>
          </p:cNvPr>
          <p:cNvSpPr txBox="1"/>
          <p:nvPr/>
        </p:nvSpPr>
        <p:spPr>
          <a:xfrm>
            <a:off x="11068051" y="6426801"/>
            <a:ext cx="103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Fin.</a:t>
            </a:r>
          </a:p>
        </p:txBody>
      </p:sp>
    </p:spTree>
    <p:extLst>
      <p:ext uri="{BB962C8B-B14F-4D97-AF65-F5344CB8AC3E}">
        <p14:creationId xmlns:p14="http://schemas.microsoft.com/office/powerpoint/2010/main" val="168851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KU BRAND COLOR PALLETTE">
      <a:dk1>
        <a:srgbClr val="1C3B6A"/>
      </a:dk1>
      <a:lt1>
        <a:srgbClr val="FFFFFF"/>
      </a:lt1>
      <a:dk2>
        <a:srgbClr val="003071"/>
      </a:dk2>
      <a:lt2>
        <a:srgbClr val="E7E6E6"/>
      </a:lt2>
      <a:accent1>
        <a:srgbClr val="0051BA"/>
      </a:accent1>
      <a:accent2>
        <a:srgbClr val="E8000D"/>
      </a:accent2>
      <a:accent3>
        <a:srgbClr val="85898A"/>
      </a:accent3>
      <a:accent4>
        <a:srgbClr val="FFC82C"/>
      </a:accent4>
      <a:accent5>
        <a:srgbClr val="73CBF2"/>
      </a:accent5>
      <a:accent6>
        <a:srgbClr val="8E9FBC"/>
      </a:accent6>
      <a:hlink>
        <a:srgbClr val="0563C1"/>
      </a:hlink>
      <a:folHlink>
        <a:srgbClr val="900007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496854E-67DA-CC40-974D-60C1A7ECCEA2}" vid="{304BAB72-5FE1-4C47-B092-0B2E94A005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380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Inter</vt:lpstr>
      <vt:lpstr>Office Theme</vt:lpstr>
      <vt:lpstr>1_Office Theme</vt:lpstr>
      <vt:lpstr>Shelf Care:  What Libraries Can Do  to Support Caregivers </vt:lpstr>
      <vt:lpstr>The Human Brain as a Card Catalog   Check it Out: The Breakfast Club   Dewey Dare?  How and Why: Rolling Out the Red Carpet across Kansas   A Boom in Zoom Rooms: Taking Technology to Town  There’s an App(endix) for that!  </vt:lpstr>
      <vt:lpstr>PowerPoint Presentation</vt:lpstr>
      <vt:lpstr>PowerPoint Presentation</vt:lpstr>
      <vt:lpstr>Dewey Dare? How and Why We’re Rolling the Red Carpet across Kansas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Shelf Care:  What Libraries Can Do  to Support Caregivers</dc:title>
  <dc:creator>Kelly G Loeb</dc:creator>
  <cp:lastModifiedBy>Kelly G Loeb</cp:lastModifiedBy>
  <cp:revision>3</cp:revision>
  <dcterms:created xsi:type="dcterms:W3CDTF">2024-09-10T23:33:26Z</dcterms:created>
  <dcterms:modified xsi:type="dcterms:W3CDTF">2024-09-12T17:10:14Z</dcterms:modified>
</cp:coreProperties>
</file>