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265" r:id="rId5"/>
    <p:sldId id="318" r:id="rId6"/>
    <p:sldId id="319" r:id="rId7"/>
    <p:sldId id="322" r:id="rId8"/>
    <p:sldId id="323" r:id="rId9"/>
    <p:sldId id="325" r:id="rId10"/>
    <p:sldId id="334" r:id="rId11"/>
    <p:sldId id="335" r:id="rId12"/>
    <p:sldId id="324" r:id="rId13"/>
    <p:sldId id="326" r:id="rId14"/>
    <p:sldId id="336" r:id="rId15"/>
    <p:sldId id="327" r:id="rId16"/>
    <p:sldId id="332" r:id="rId17"/>
    <p:sldId id="333" r:id="rId18"/>
    <p:sldId id="328" r:id="rId19"/>
    <p:sldId id="337" r:id="rId20"/>
    <p:sldId id="342" r:id="rId21"/>
    <p:sldId id="329" r:id="rId22"/>
    <p:sldId id="331" r:id="rId23"/>
    <p:sldId id="338" r:id="rId24"/>
    <p:sldId id="341" r:id="rId25"/>
    <p:sldId id="340" r:id="rId26"/>
  </p:sldIdLst>
  <p:sldSz cx="12188825" cy="6858000"/>
  <p:notesSz cx="6950075" cy="9236075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559" autoAdjust="0"/>
  </p:normalViewPr>
  <p:slideViewPr>
    <p:cSldViewPr showGuides="1">
      <p:cViewPr varScale="1">
        <p:scale>
          <a:sx n="161" d="100"/>
          <a:sy n="161" d="100"/>
        </p:scale>
        <p:origin x="150" y="20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0CC69C6-EE0B-4D8B-9C71-C36EFED094F2}" type="datetimeFigureOut">
              <a:rPr lang="en-US"/>
              <a:t>6/4/2019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C60DD202-58A1-4ABD-B068-DFFCA0C44EA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6/4/2019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6090" y="630937"/>
            <a:ext cx="5234212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242" y="1098388"/>
            <a:ext cx="10315731" cy="4394988"/>
          </a:xfrm>
        </p:spPr>
        <p:txBody>
          <a:bodyPr anchor="ctr">
            <a:noAutofit/>
          </a:bodyPr>
          <a:lstStyle>
            <a:lvl1pPr algn="ctr">
              <a:defRPr sz="9997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4469" y="5979197"/>
            <a:ext cx="8043278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999" b="1" i="0" cap="all" spc="400" baseline="0">
                <a:solidFill>
                  <a:schemeClr val="tx2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242" y="6375679"/>
            <a:ext cx="2329115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9244" y="6375679"/>
            <a:ext cx="4113728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4857" y="6375679"/>
            <a:ext cx="2329116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39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160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3B6B-E340-4FC0-A085-B71A4639D1AA}" type="datetime1">
              <a:rPr lang="en-US" smtClean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99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3700" y="382386"/>
            <a:ext cx="1491743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6973" y="382386"/>
            <a:ext cx="8390399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42DF-42F7-4DF8-92F8-78154BDE12B4}" type="datetime1">
              <a:rPr lang="en-US" smtClean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11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AFC5-F11C-4205-99FD-FC66DAA2AE2D}" type="datetime1">
              <a:rPr lang="en-US" smtClean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80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085" y="1073889"/>
            <a:ext cx="8184939" cy="4064627"/>
          </a:xfrm>
        </p:spPr>
        <p:txBody>
          <a:bodyPr anchor="b">
            <a:normAutofit/>
          </a:bodyPr>
          <a:lstStyle>
            <a:lvl1pPr>
              <a:defRPr sz="8397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085" y="5159782"/>
            <a:ext cx="7015661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999" b="1" i="0" cap="all" spc="400" baseline="0">
                <a:solidFill>
                  <a:schemeClr val="accent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704" y="6375679"/>
            <a:ext cx="1493558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43FAFC5-F11C-4205-99FD-FC66DAA2AE2D}" type="datetime1">
              <a:rPr lang="en-US" smtClean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7689" y="6375679"/>
            <a:ext cx="4113728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39845" y="6375679"/>
            <a:ext cx="1487179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3905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104394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6973" y="2286000"/>
            <a:ext cx="479935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6065" y="2286000"/>
            <a:ext cx="479935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2905-3DC5-49B9-B8B8-9D80D3609DB5}" type="datetime1">
              <a:rPr lang="en-US" smtClean="0"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72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402" y="381001"/>
            <a:ext cx="10170051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352" y="2199634"/>
            <a:ext cx="479935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99" b="1" cap="all" spc="200" baseline="0">
                <a:solidFill>
                  <a:schemeClr val="tx2"/>
                </a:solidFill>
              </a:defRPr>
            </a:lvl1pPr>
            <a:lvl2pPr marL="457063" indent="0">
              <a:buNone/>
              <a:defRPr sz="18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6973" y="2909102"/>
            <a:ext cx="479935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2136" y="2199634"/>
            <a:ext cx="479935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99" b="1" cap="all" spc="200" baseline="0">
                <a:solidFill>
                  <a:schemeClr val="tx2"/>
                </a:solidFill>
              </a:defRPr>
            </a:lvl1pPr>
            <a:lvl2pPr marL="457063" indent="0">
              <a:buNone/>
              <a:defRPr sz="18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2136" y="2909102"/>
            <a:ext cx="479935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5298-A6F6-4AF2-832C-941EFA52AF9B}" type="datetime1">
              <a:rPr lang="en-US" smtClean="0"/>
              <a:t>6/4/2019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6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3D8C-3438-4368-AD19-D5CB0C52B1DD}" type="datetime1">
              <a:rPr lang="en-US" smtClean="0"/>
              <a:t>6/4/2019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50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D785-D6D8-40F1-B2DD-0E2019A27A22}" type="datetime1">
              <a:rPr lang="en-US" smtClean="0"/>
              <a:t>6/4/2019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Large ocean wave (semitransparent)" title="Ocean Wav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7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7888" y="0"/>
            <a:ext cx="4800937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5713" y="457200"/>
            <a:ext cx="3091310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99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852" y="920377"/>
            <a:ext cx="6156814" cy="4985124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5714" y="1741336"/>
            <a:ext cx="3091310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4852" y="6375679"/>
            <a:ext cx="1233034" cy="348462"/>
          </a:xfrm>
        </p:spPr>
        <p:txBody>
          <a:bodyPr/>
          <a:lstStyle/>
          <a:p>
            <a:fld id="{C05A9A06-02F9-41CB-8208-185A65D60B96}" type="datetime1">
              <a:rPr lang="en-US" smtClean="0"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073" y="6375679"/>
            <a:ext cx="3481272" cy="345796"/>
          </a:xfrm>
        </p:spPr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9532" y="6375679"/>
            <a:ext cx="1232135" cy="345796"/>
          </a:xfrm>
        </p:spPr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39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812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391" y="1"/>
            <a:ext cx="7353669" cy="6857999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7888" y="0"/>
            <a:ext cx="4800937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39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5712" y="457200"/>
            <a:ext cx="3091312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99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5712" y="1741336"/>
            <a:ext cx="3091312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751" y="6375679"/>
            <a:ext cx="1232135" cy="348462"/>
          </a:xfrm>
        </p:spPr>
        <p:txBody>
          <a:bodyPr/>
          <a:lstStyle/>
          <a:p>
            <a:fld id="{3E2E051B-B340-4A72-AC7D-8FDFBF03EE12}" type="datetime1">
              <a:rPr lang="en-US" smtClean="0"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073" y="6375679"/>
            <a:ext cx="3481271" cy="345796"/>
          </a:xfrm>
        </p:spPr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6087" y="6375679"/>
            <a:ext cx="1234119" cy="345796"/>
          </a:xfrm>
        </p:spPr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27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352" y="382385"/>
            <a:ext cx="10175671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352" y="2286002"/>
            <a:ext cx="10175671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352" y="6375679"/>
            <a:ext cx="2329115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B85D658-8C58-46F3-AA54-0ED74F8B4CDC}" type="datetime1">
              <a:rPr lang="en-US" smtClean="0"/>
              <a:pPr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75679"/>
            <a:ext cx="4113728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9" y="6375679"/>
            <a:ext cx="2818665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1" y="0"/>
            <a:ext cx="885594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5435" y="0"/>
            <a:ext cx="28339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872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5098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9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7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  <p15:guide id="7" pos="3839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50107" y="1447800"/>
            <a:ext cx="4572001" cy="36576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Welcome to the Library Board…</a:t>
            </a:r>
            <a:b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Now Meet with a purpose!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Trustee Training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Board roles . . .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79613" y="1905000"/>
            <a:ext cx="4114800" cy="38100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Be informed; attend meetings</a:t>
            </a:r>
          </a:p>
          <a:p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Hire and evaluate the library director</a:t>
            </a:r>
          </a:p>
          <a:p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Monitor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and evaluate the 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overall effectiveness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of the 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library</a:t>
            </a:r>
          </a:p>
          <a:p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Set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library 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policies</a:t>
            </a:r>
          </a:p>
          <a:p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Review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and adopt the annual 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budget</a:t>
            </a:r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6780212" y="1905000"/>
            <a:ext cx="41148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Develop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long-term library plans –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Strategic Planning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Advocate for the library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Communicate regularly with the library director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Conduct the affairs of the board at regularly scheduled meetings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Keep the doors open</a:t>
            </a:r>
          </a:p>
        </p:txBody>
      </p:sp>
    </p:spTree>
    <p:extLst>
      <p:ext uri="{BB962C8B-B14F-4D97-AF65-F5344CB8AC3E}">
        <p14:creationId xmlns:p14="http://schemas.microsoft.com/office/powerpoint/2010/main" val="65355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director roles . . .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79613" y="1905000"/>
            <a:ext cx="4114800" cy="3810000"/>
          </a:xfrm>
        </p:spPr>
        <p:txBody>
          <a:bodyPr>
            <a:normAutofit fontScale="92500"/>
          </a:bodyPr>
          <a:lstStyle/>
          <a:p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Create budgets</a:t>
            </a:r>
          </a:p>
          <a:p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Hire, coach and evaluate staff</a:t>
            </a:r>
          </a:p>
          <a:p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Develop long-term library plans – </a:t>
            </a:r>
            <a:r>
              <a:rPr lang="en-US" sz="2600" i="1" dirty="0">
                <a:latin typeface="Cambria" panose="02040503050406030204" pitchFamily="18" charset="0"/>
                <a:ea typeface="Cambria" panose="02040503050406030204" pitchFamily="18" charset="0"/>
              </a:rPr>
              <a:t>Strategic Planning</a:t>
            </a:r>
            <a:r>
              <a:rPr lang="en-US" sz="2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  <a:p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Implement strategic plan</a:t>
            </a:r>
          </a:p>
          <a:p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Organize work of the library</a:t>
            </a:r>
          </a:p>
          <a:p>
            <a:endParaRPr lang="en-US" sz="2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6780212" y="1905000"/>
            <a:ext cx="41148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Advocate for the library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Communicate regularly with the library board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Community outreach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Provide library services to patrons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Keep the doors open</a:t>
            </a:r>
          </a:p>
        </p:txBody>
      </p:sp>
    </p:spTree>
    <p:extLst>
      <p:ext uri="{BB962C8B-B14F-4D97-AF65-F5344CB8AC3E}">
        <p14:creationId xmlns:p14="http://schemas.microsoft.com/office/powerpoint/2010/main" val="344888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Board orientation . . .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79613" y="2133600"/>
            <a:ext cx="9144000" cy="3962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Written new member packet</a:t>
            </a:r>
          </a:p>
          <a:p>
            <a:pPr lvl="1"/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bylaws; </a:t>
            </a:r>
          </a:p>
          <a:p>
            <a:pPr lvl="1"/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annual budget and recent monthly budget report; </a:t>
            </a:r>
          </a:p>
          <a:p>
            <a:pPr lvl="1"/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meeting minutes for current year; </a:t>
            </a:r>
          </a:p>
          <a:p>
            <a:pPr lvl="1"/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roster of board members; </a:t>
            </a:r>
          </a:p>
          <a:p>
            <a:pPr lvl="1"/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current year calendar; etc.</a:t>
            </a:r>
          </a:p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Meetings with library director and board chair</a:t>
            </a:r>
          </a:p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Tour and introductions</a:t>
            </a:r>
          </a:p>
          <a:p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55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Board meeting prep . . .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79613" y="2286000"/>
            <a:ext cx="9144000" cy="3276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Setting the agenda</a:t>
            </a:r>
          </a:p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Distributing board member packets</a:t>
            </a:r>
          </a:p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Reviewing packets prior to meeting</a:t>
            </a:r>
          </a:p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Meeting attendance</a:t>
            </a:r>
          </a:p>
          <a:p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4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Board meeting . . .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79613" y="2286000"/>
            <a:ext cx="9144000" cy="3276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Begin on time</a:t>
            </a:r>
          </a:p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Let “rules of order” be your guide</a:t>
            </a:r>
          </a:p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Use a consent agenda</a:t>
            </a:r>
          </a:p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Get to the good stuff</a:t>
            </a:r>
          </a:p>
          <a:p>
            <a:pPr marL="0" indent="0">
              <a:buNone/>
            </a:pPr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04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2" y="2514600"/>
            <a:ext cx="10175671" cy="1492132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Freestyle Script" panose="030804020302050B0404" pitchFamily="66" charset="0"/>
                <a:ea typeface="Cambria" panose="02040503050406030204" pitchFamily="18" charset="0"/>
              </a:rPr>
              <a:t>intermission</a:t>
            </a:r>
            <a:endParaRPr lang="en-US" sz="9600" b="1" dirty="0">
              <a:solidFill>
                <a:schemeClr val="tx1"/>
              </a:solidFill>
              <a:latin typeface="Freestyle Script" panose="030804020302050B0404" pitchFamily="66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25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Model board meeting . . .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 descr="Le rideau rou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212" y="2209800"/>
            <a:ext cx="5263788" cy="350782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620906" y="4343400"/>
            <a:ext cx="3962399" cy="533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b="1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Let us entertain you!</a:t>
            </a:r>
          </a:p>
          <a:p>
            <a:endParaRPr lang="en-US" sz="28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98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Board meeting discussion . . .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79613" y="2286000"/>
            <a:ext cx="9144000" cy="3276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Surprises?</a:t>
            </a:r>
          </a:p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Concerns?</a:t>
            </a:r>
          </a:p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Key takeaways?</a:t>
            </a:r>
          </a:p>
          <a:p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51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Board meeting encore . . .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79613" y="2286000"/>
            <a:ext cx="9144000" cy="32766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Special meetings</a:t>
            </a:r>
          </a:p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Advertising meetings</a:t>
            </a:r>
          </a:p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“Notify Me” 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list</a:t>
            </a:r>
          </a:p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Roles of board officers</a:t>
            </a:r>
          </a:p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How to write and post minutes</a:t>
            </a:r>
          </a:p>
          <a:p>
            <a:pPr marL="0" indent="0">
              <a:buNone/>
            </a:pPr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Your questions?</a:t>
            </a:r>
          </a:p>
          <a:p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55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Questions . . . frequently asked and otherwise!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79613" y="2286000"/>
            <a:ext cx="9144000" cy="3276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What is the origin of standard calling for 65% of annual budget to be spent on staff expenditures (salaries &amp; benefits)?  What is the logic here?</a:t>
            </a:r>
          </a:p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What are some ways that other libraries have worked cooperatively with the local government to promote economic development?</a:t>
            </a:r>
          </a:p>
          <a:p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7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Objectives for Today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Understand 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process for selecting board members.</a:t>
            </a:r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Know your role and how to partner with the library director for 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success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Identify key elements of board orientation.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Understand how to structure board meetings for optimum flow and impact.</a:t>
            </a:r>
          </a:p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Answer your questions, frequently asked and otherwise!</a:t>
            </a:r>
          </a:p>
        </p:txBody>
      </p:sp>
    </p:spTree>
    <p:extLst>
      <p:ext uri="{BB962C8B-B14F-4D97-AF65-F5344CB8AC3E}">
        <p14:creationId xmlns:p14="http://schemas.microsoft.com/office/powerpoint/2010/main" val="151137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Questions . . . frequently asked and otherwise!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79613" y="2286000"/>
            <a:ext cx="9144000" cy="3276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Who should sign checks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In the case of a tie vote, who breaks the tie?  Is the board president allowed to vote otherwise?  Does it take a majority of those present to approve something, or a majority of the entire board?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20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Questions . . . frequently asked and otherwise!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79613" y="2286000"/>
            <a:ext cx="91440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?</a:t>
            </a:r>
            <a:endParaRPr lang="en-US" sz="15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12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12" y="1600200"/>
            <a:ext cx="7315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6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How you arrived on the board . . .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 descr="&lt;strong&gt;fork in the road&lt;/strong&gt; | Katy Warner | Flick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387" y="1981200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How you arrived on the board . . .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79613" y="2286000"/>
            <a:ext cx="91440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K.S.A. 12-1222.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City, county and township libraries; board; appointment; terms; eligibility; vacancies; expenses.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</a:p>
          <a:p>
            <a:pPr marL="0" indent="0">
              <a:buNone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 . . .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official head of a municipality shall appoint, with the approval of the governing body, a library board for such library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 . . .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 each member shall serve for a term of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four years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 . . .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In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addition to the appointed members of the board the official head of the municipality shall be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ex officio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 member of the library board with the same powers as appointed members, but no person holding any office in the municipality shall be appointed a member while holding such office.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36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How you arrived on the board . . .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79613" y="2286000"/>
            <a:ext cx="91440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K.S.A. 12-1222.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cont.  </a:t>
            </a:r>
          </a:p>
          <a:p>
            <a:pPr marL="0" indent="0">
              <a:buNone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 . . .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All members appointed to a library board shall be residents of the municipality. 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 . . . Vacancies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occasioned by removal from the municipality, resignation or otherwise, shall be filled by appointment for the unexpired term. 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 . . . No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person who has been appointed for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two consecutive four-year terms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to a library board shall be eligible for further appointment to such board until one year after the expiration of the second term.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39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Exceptions . . .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2" y="1524000"/>
            <a:ext cx="9296399" cy="4953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District Library board members are elected.</a:t>
            </a:r>
          </a:p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County libraries vary too.</a:t>
            </a:r>
          </a:p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governing body of any CITY may, as an alternative . . . appoint 10 members to the city library board.</a:t>
            </a:r>
          </a:p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CITIES have broad powers to “charter out” of certain portions of library statute.  Examples include:</a:t>
            </a:r>
          </a:p>
          <a:p>
            <a:pPr lvl="1"/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Number of board members from 7 to 10.</a:t>
            </a:r>
          </a:p>
          <a:p>
            <a:pPr lvl="1"/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Additional board members may be residents from outside City limits.</a:t>
            </a:r>
          </a:p>
          <a:p>
            <a:pPr lvl="1"/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Mill levy caps.</a:t>
            </a:r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22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We have a quorum, right?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1764018"/>
              </p:ext>
            </p:extLst>
          </p:nvPr>
        </p:nvGraphicFramePr>
        <p:xfrm>
          <a:off x="1522411" y="1752600"/>
          <a:ext cx="8839201" cy="3594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5957">
                  <a:extLst>
                    <a:ext uri="{9D8B030D-6E8A-4147-A177-3AD203B41FA5}">
                      <a16:colId xmlns:a16="http://schemas.microsoft.com/office/drawing/2014/main" val="175694703"/>
                    </a:ext>
                  </a:extLst>
                </a:gridCol>
                <a:gridCol w="4012630">
                  <a:extLst>
                    <a:ext uri="{9D8B030D-6E8A-4147-A177-3AD203B41FA5}">
                      <a16:colId xmlns:a16="http://schemas.microsoft.com/office/drawing/2014/main" val="370868482"/>
                    </a:ext>
                  </a:extLst>
                </a:gridCol>
                <a:gridCol w="2300614">
                  <a:extLst>
                    <a:ext uri="{9D8B030D-6E8A-4147-A177-3AD203B41FA5}">
                      <a16:colId xmlns:a16="http://schemas.microsoft.com/office/drawing/2014/main" val="502472222"/>
                    </a:ext>
                  </a:extLst>
                </a:gridCol>
              </a:tblGrid>
              <a:tr h="898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Library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board members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for a Quorum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6746248"/>
                  </a:ext>
                </a:extLst>
              </a:tr>
              <a:tr h="898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24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Mayor 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</a:t>
                      </a:r>
                      <a:r>
                        <a:rPr lang="en-US" sz="2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45153160"/>
                  </a:ext>
                </a:extLst>
              </a:tr>
              <a:tr h="898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District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58879968"/>
                  </a:ext>
                </a:extLst>
              </a:tr>
              <a:tr h="898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Township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</a:t>
                      </a:r>
                      <a:r>
                        <a:rPr lang="en-US" sz="2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Township 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Trustee = 6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60849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1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Board composition . . .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79613" y="2286000"/>
            <a:ext cx="4648200" cy="3276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Geography</a:t>
            </a:r>
          </a:p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Skills</a:t>
            </a:r>
          </a:p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Interests</a:t>
            </a:r>
          </a:p>
          <a:p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Here's Who's Running in Brampton's Municipal Election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169" y="2286990"/>
            <a:ext cx="4692568" cy="251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4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What’s my job?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51351" y="5181600"/>
            <a:ext cx="10175671" cy="914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Don’t leave it to chance . . . 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	Provide interested individuals with a written job description!</a:t>
            </a:r>
          </a:p>
          <a:p>
            <a:pPr marL="0" indent="0">
              <a:buNone/>
            </a:pPr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 descr="How to write a &lt;strong&gt;job description&lt;/strong&gt; | Laura's Dark Archiv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417" y="1295400"/>
            <a:ext cx="3589540" cy="359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6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5C5BB1-9D2C-412A-AE6C-0FC75190A4CE}">
  <ds:schemaRefs>
    <ds:schemaRef ds:uri="a4f35948-e619-41b3-aa29-22878b09cfd2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40262f94-9f35-4ac3-9a90-690165a166b7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626</TotalTime>
  <Words>754</Words>
  <Application>Microsoft Office PowerPoint</Application>
  <PresentationFormat>Custom</PresentationFormat>
  <Paragraphs>135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Cambria</vt:lpstr>
      <vt:lpstr>Century Gothic</vt:lpstr>
      <vt:lpstr>Freestyle Script</vt:lpstr>
      <vt:lpstr>Gill Sans MT</vt:lpstr>
      <vt:lpstr>Impact</vt:lpstr>
      <vt:lpstr>Badge</vt:lpstr>
      <vt:lpstr>Welcome to the Library Board…  Now Meet with a purpose!</vt:lpstr>
      <vt:lpstr>Objectives for Today</vt:lpstr>
      <vt:lpstr>How you arrived on the board . . .</vt:lpstr>
      <vt:lpstr>How you arrived on the board . . .</vt:lpstr>
      <vt:lpstr>How you arrived on the board . . .</vt:lpstr>
      <vt:lpstr>Exceptions . . .</vt:lpstr>
      <vt:lpstr>We have a quorum, right?</vt:lpstr>
      <vt:lpstr>Board composition . . .</vt:lpstr>
      <vt:lpstr>What’s my job?</vt:lpstr>
      <vt:lpstr>Board roles . . .</vt:lpstr>
      <vt:lpstr>director roles . . .</vt:lpstr>
      <vt:lpstr>Board orientation . . .</vt:lpstr>
      <vt:lpstr>Board meeting prep . . .</vt:lpstr>
      <vt:lpstr>Board meeting . . .</vt:lpstr>
      <vt:lpstr>intermission</vt:lpstr>
      <vt:lpstr>Model board meeting . . .</vt:lpstr>
      <vt:lpstr>Board meeting discussion . . .</vt:lpstr>
      <vt:lpstr>Board meeting encore . . .</vt:lpstr>
      <vt:lpstr>Questions . . . frequently asked and otherwise!</vt:lpstr>
      <vt:lpstr>Questions . . . frequently asked and otherwise!</vt:lpstr>
      <vt:lpstr>Questions . . . frequently asked and otherwise!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Windows User</dc:creator>
  <cp:lastModifiedBy>Windows User</cp:lastModifiedBy>
  <cp:revision>38</cp:revision>
  <cp:lastPrinted>2019-05-30T20:38:35Z</cp:lastPrinted>
  <dcterms:created xsi:type="dcterms:W3CDTF">2019-05-24T16:28:12Z</dcterms:created>
  <dcterms:modified xsi:type="dcterms:W3CDTF">2019-06-04T21:15:21Z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