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68" r:id="rId4"/>
  </p:sldMasterIdLst>
  <p:notesMasterIdLst>
    <p:notesMasterId r:id="rId36"/>
  </p:notesMasterIdLst>
  <p:sldIdLst>
    <p:sldId id="3825" r:id="rId5"/>
    <p:sldId id="3835" r:id="rId6"/>
    <p:sldId id="3839" r:id="rId7"/>
    <p:sldId id="3827" r:id="rId8"/>
    <p:sldId id="3840" r:id="rId9"/>
    <p:sldId id="3842" r:id="rId10"/>
    <p:sldId id="3846" r:id="rId11"/>
    <p:sldId id="3828" r:id="rId12"/>
    <p:sldId id="3843" r:id="rId13"/>
    <p:sldId id="3847" r:id="rId14"/>
    <p:sldId id="3865" r:id="rId15"/>
    <p:sldId id="3864" r:id="rId16"/>
    <p:sldId id="3863" r:id="rId17"/>
    <p:sldId id="3848" r:id="rId18"/>
    <p:sldId id="3849" r:id="rId19"/>
    <p:sldId id="3850" r:id="rId20"/>
    <p:sldId id="3845" r:id="rId21"/>
    <p:sldId id="3853" r:id="rId22"/>
    <p:sldId id="3852" r:id="rId23"/>
    <p:sldId id="3854" r:id="rId24"/>
    <p:sldId id="3855" r:id="rId25"/>
    <p:sldId id="3860" r:id="rId26"/>
    <p:sldId id="3861" r:id="rId27"/>
    <p:sldId id="3862" r:id="rId28"/>
    <p:sldId id="3859" r:id="rId29"/>
    <p:sldId id="3857" r:id="rId30"/>
    <p:sldId id="3844" r:id="rId31"/>
    <p:sldId id="3858" r:id="rId32"/>
    <p:sldId id="3856" r:id="rId33"/>
    <p:sldId id="3833" r:id="rId34"/>
    <p:sldId id="3834" r:id="rId3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F9A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53" autoAdjust="0"/>
    <p:restoredTop sz="68020" autoAdjust="0"/>
  </p:normalViewPr>
  <p:slideViewPr>
    <p:cSldViewPr snapToGrid="0">
      <p:cViewPr varScale="1">
        <p:scale>
          <a:sx n="46" d="100"/>
          <a:sy n="46" d="100"/>
        </p:scale>
        <p:origin x="1188" y="36"/>
      </p:cViewPr>
      <p:guideLst>
        <p:guide orient="horz" pos="1200"/>
        <p:guide orient="horz" pos="3408"/>
        <p:guide pos="6936"/>
        <p:guide pos="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C7BA811-8917-4F1D-B22F-E96045BFA4E0}" type="datetimeFigureOut">
              <a:rPr lang="en-US" smtClean="0"/>
              <a:t>11/1/2023</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40C6A29-4676-420C-BBE3-ACC2B80F64D4}" type="slidenum">
              <a:rPr lang="en-US" smtClean="0"/>
              <a:t>‹#›</a:t>
            </a:fld>
            <a:endParaRPr lang="en-US" dirty="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sliminfo@emporia.edu"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0C6A29-4676-420C-BBE3-ACC2B80F64D4}" type="slidenum">
              <a:rPr lang="en-US" smtClean="0"/>
              <a:t>1</a:t>
            </a:fld>
            <a:endParaRPr lang="en-US" dirty="0"/>
          </a:p>
        </p:txBody>
      </p:sp>
    </p:spTree>
    <p:extLst>
      <p:ext uri="{BB962C8B-B14F-4D97-AF65-F5344CB8AC3E}">
        <p14:creationId xmlns:p14="http://schemas.microsoft.com/office/powerpoint/2010/main" val="178024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Exempt or non-exempt?  What is the difference?</a:t>
            </a:r>
          </a:p>
          <a:p>
            <a:pPr marL="174982" indent="-174982">
              <a:buFont typeface="Arial" panose="020B0604020202020204" pitchFamily="34" charset="0"/>
              <a:buChar char="•"/>
            </a:pPr>
            <a:r>
              <a:rPr lang="en-US" dirty="0"/>
              <a:t>More on that in a minute.</a:t>
            </a:r>
          </a:p>
          <a:p>
            <a:endParaRPr lang="en-US" dirty="0"/>
          </a:p>
          <a:p>
            <a:r>
              <a:rPr lang="en-US" dirty="0"/>
              <a:t>Job summary</a:t>
            </a:r>
          </a:p>
          <a:p>
            <a:pPr marL="174982" indent="-174982">
              <a:buFont typeface="Arial" panose="020B0604020202020204" pitchFamily="34" charset="0"/>
              <a:buChar char="•"/>
            </a:pPr>
            <a:r>
              <a:rPr lang="en-US" dirty="0"/>
              <a:t>Give us the big parts.  Make it inspirational!</a:t>
            </a:r>
          </a:p>
          <a:p>
            <a:endParaRPr lang="en-US" dirty="0"/>
          </a:p>
          <a:p>
            <a:r>
              <a:rPr lang="en-US" dirty="0"/>
              <a:t>Provide clearly defined functions and responsibilities.</a:t>
            </a:r>
          </a:p>
          <a:p>
            <a:pPr marL="174982" indent="-174982">
              <a:buFont typeface="Arial" panose="020B0604020202020204" pitchFamily="34" charset="0"/>
              <a:buChar char="•"/>
            </a:pPr>
            <a:r>
              <a:rPr lang="en-US" dirty="0"/>
              <a:t>“Essential functions” are the crucial tasks that must be performed to do the job.</a:t>
            </a:r>
          </a:p>
          <a:p>
            <a:pPr marL="174982" indent="-174982">
              <a:buFont typeface="Arial" panose="020B0604020202020204" pitchFamily="34" charset="0"/>
              <a:buChar char="•"/>
            </a:pPr>
            <a:r>
              <a:rPr lang="en-US" dirty="0"/>
              <a:t>List them in order of significance, greatest to least</a:t>
            </a:r>
          </a:p>
          <a:p>
            <a:pPr marL="174982" indent="-174982">
              <a:buFont typeface="Arial" panose="020B0604020202020204" pitchFamily="34" charset="0"/>
              <a:buChar char="•"/>
            </a:pPr>
            <a:endParaRPr lang="en-US" dirty="0"/>
          </a:p>
          <a:p>
            <a:r>
              <a:rPr lang="en-US" dirty="0"/>
              <a:t>Qualifications</a:t>
            </a:r>
          </a:p>
          <a:p>
            <a:pPr marL="174982" indent="-174982">
              <a:buFont typeface="Arial" panose="020B0604020202020204" pitchFamily="34" charset="0"/>
              <a:buChar char="•"/>
            </a:pPr>
            <a:r>
              <a:rPr lang="en-US" dirty="0"/>
              <a:t>Education</a:t>
            </a:r>
          </a:p>
          <a:p>
            <a:pPr marL="174982" indent="-174982">
              <a:buFont typeface="Arial" panose="020B0604020202020204" pitchFamily="34" charset="0"/>
              <a:buChar char="•"/>
            </a:pPr>
            <a:r>
              <a:rPr lang="en-US" dirty="0"/>
              <a:t>Experience</a:t>
            </a:r>
          </a:p>
          <a:p>
            <a:pPr marL="174982" indent="-174982">
              <a:buFont typeface="Arial" panose="020B0604020202020204" pitchFamily="34" charset="0"/>
              <a:buChar char="•"/>
            </a:pPr>
            <a:r>
              <a:rPr lang="en-US" dirty="0"/>
              <a:t>Special skills</a:t>
            </a:r>
          </a:p>
          <a:p>
            <a:endParaRPr lang="en-US" dirty="0"/>
          </a:p>
          <a:p>
            <a:r>
              <a:rPr lang="en-US" dirty="0"/>
              <a:t>Disclaimer</a:t>
            </a:r>
          </a:p>
          <a:p>
            <a:pPr marL="174982" indent="-174982">
              <a:buFont typeface="Arial" panose="020B0604020202020204" pitchFamily="34" charset="0"/>
              <a:buChar char="•"/>
            </a:pPr>
            <a:r>
              <a:rPr lang="en-US" dirty="0"/>
              <a:t>A job description cannot cover EVERY SINGLE ASPECT of the job.</a:t>
            </a:r>
          </a:p>
          <a:p>
            <a:pPr marL="174982" indent="-174982">
              <a:buFont typeface="Arial" panose="020B0604020202020204" pitchFamily="34" charset="0"/>
              <a:buChar char="•"/>
            </a:pPr>
            <a:r>
              <a:rPr lang="en-US" dirty="0"/>
              <a:t>Kansas as an at-will state</a:t>
            </a:r>
          </a:p>
          <a:p>
            <a:endParaRPr lang="en-US" dirty="0"/>
          </a:p>
          <a:p>
            <a:pPr defTabSz="933237">
              <a:defRPr/>
            </a:pPr>
            <a:r>
              <a:rPr lang="en-US" dirty="0"/>
              <a:t>The internet is notoriously slow here, so we will not be looking at examples online, but I have provided access to sample documents.  Really, as long as you include these elements you are in good shape.  I would recommend looking at libraries you admire . . . .  What do their job descriptions look like?  Ask them to share!</a:t>
            </a:r>
          </a:p>
          <a:p>
            <a:endParaRPr lang="en-US" dirty="0"/>
          </a:p>
          <a:p>
            <a:endParaRPr lang="en-US" dirty="0"/>
          </a:p>
          <a:p>
            <a:r>
              <a:rPr lang="en-US" dirty="0"/>
              <a:t>Equal Employment Opportunity Commission (EEOC)</a:t>
            </a:r>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10</a:t>
            </a:fld>
            <a:endParaRPr lang="en-US" dirty="0"/>
          </a:p>
        </p:txBody>
      </p:sp>
    </p:spTree>
    <p:extLst>
      <p:ext uri="{BB962C8B-B14F-4D97-AF65-F5344CB8AC3E}">
        <p14:creationId xmlns:p14="http://schemas.microsoft.com/office/powerpoint/2010/main" val="2950443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Exempt or non-exempt?  </a:t>
            </a:r>
            <a:r>
              <a:rPr lang="en-US" dirty="0"/>
              <a:t>What is the difference?</a:t>
            </a:r>
          </a:p>
          <a:p>
            <a:endParaRPr lang="en-US" dirty="0"/>
          </a:p>
          <a:p>
            <a:r>
              <a:rPr lang="en-US" dirty="0"/>
              <a:t>Employers are not required to pay overtime to employees who are properly classified as </a:t>
            </a:r>
            <a:r>
              <a:rPr lang="en-US" b="1" dirty="0"/>
              <a:t>exempt</a:t>
            </a:r>
            <a:r>
              <a:rPr lang="en-US" dirty="0"/>
              <a:t>.  There is a 3-prong test:</a:t>
            </a:r>
          </a:p>
          <a:p>
            <a:endParaRPr lang="en-US" dirty="0"/>
          </a:p>
          <a:p>
            <a:pPr fontAlgn="base"/>
            <a:r>
              <a:rPr lang="en-US" b="1" dirty="0"/>
              <a:t>Salary level</a:t>
            </a:r>
            <a:br>
              <a:rPr lang="en-US" dirty="0"/>
            </a:br>
            <a:r>
              <a:rPr lang="en-US" dirty="0"/>
              <a:t>Earnings are at least $684 per week or $35,568 per year.</a:t>
            </a:r>
          </a:p>
          <a:p>
            <a:pPr fontAlgn="base"/>
            <a:r>
              <a:rPr lang="en-US" b="1" dirty="0"/>
              <a:t>Salary basis</a:t>
            </a:r>
            <a:br>
              <a:rPr lang="en-US" dirty="0"/>
            </a:br>
            <a:r>
              <a:rPr lang="en-US" dirty="0"/>
              <a:t>Payment is provided regularly and at a fixed rate proportionate to the annual salary regardless of the total hours worked.</a:t>
            </a:r>
          </a:p>
          <a:p>
            <a:pPr fontAlgn="base"/>
            <a:r>
              <a:rPr lang="en-US" b="1" dirty="0"/>
              <a:t>Duties</a:t>
            </a:r>
            <a:br>
              <a:rPr lang="en-US" dirty="0"/>
            </a:br>
            <a:r>
              <a:rPr lang="en-US" dirty="0"/>
              <a:t>The employee is assigned tasks consistent with those performed in the administrative, professional, executive, computer or outside sales fields.</a:t>
            </a:r>
          </a:p>
          <a:p>
            <a:endParaRPr lang="en-US" dirty="0"/>
          </a:p>
          <a:p>
            <a:endParaRPr lang="en-US" dirty="0"/>
          </a:p>
          <a:p>
            <a:r>
              <a:rPr lang="en-US" b="1" dirty="0"/>
              <a:t>Non-exempt </a:t>
            </a:r>
            <a:r>
              <a:rPr lang="en-US" dirty="0"/>
              <a:t>employees are typically paid an hourly wage or a salary less than the established threshold and do not meet the requirements of the duties test.</a:t>
            </a:r>
          </a:p>
          <a:p>
            <a:endParaRPr lang="en-US" dirty="0"/>
          </a:p>
          <a:p>
            <a:r>
              <a:rPr lang="en-US" b="1" dirty="0"/>
              <a:t>Learn more about the duties test and other considerations at:  https://www.dol.gov/agencies/whd/fact-sheets/17a-overtime</a:t>
            </a:r>
          </a:p>
          <a:p>
            <a:endParaRPr lang="en-US" dirty="0"/>
          </a:p>
          <a:p>
            <a:endParaRPr lang="en-US" dirty="0"/>
          </a:p>
          <a:p>
            <a:r>
              <a:rPr lang="en-US" b="1" dirty="0"/>
              <a:t>Be aware of proposed changes to the Fair Labor Standards Act regarding overtime.</a:t>
            </a:r>
            <a:r>
              <a:rPr lang="en-US" dirty="0"/>
              <a:t>  The DOL’s proposal would raise the salary threshold level for exempt workers under the FLSA to $1,059 per week (approximately $55,000 annually) from its current rate of $684 per week ($35,568 a year).</a:t>
            </a:r>
          </a:p>
          <a:p>
            <a:r>
              <a:rPr lang="en-US" dirty="0"/>
              <a:t>Many library positions would be impacted by this proposed change.</a:t>
            </a:r>
          </a:p>
          <a:p>
            <a:endParaRPr lang="en-US" dirty="0"/>
          </a:p>
          <a:p>
            <a:r>
              <a:rPr lang="en-US" dirty="0"/>
              <a:t>https://www.dol.gov/newsroom/releases/whd/whd20230830 </a:t>
            </a:r>
          </a:p>
          <a:p>
            <a:endParaRPr lang="en-US" dirty="0"/>
          </a:p>
          <a:p>
            <a:endParaRPr lang="en-US" dirty="0"/>
          </a:p>
          <a:p>
            <a:endParaRPr lang="en-US" dirty="0"/>
          </a:p>
          <a:p>
            <a:r>
              <a:rPr lang="en-US" dirty="0"/>
              <a:t>How does exempt vs non-exempt impact budget?</a:t>
            </a:r>
          </a:p>
        </p:txBody>
      </p:sp>
      <p:sp>
        <p:nvSpPr>
          <p:cNvPr id="4" name="Slide Number Placeholder 3"/>
          <p:cNvSpPr>
            <a:spLocks noGrp="1"/>
          </p:cNvSpPr>
          <p:nvPr>
            <p:ph type="sldNum" sz="quarter" idx="5"/>
          </p:nvPr>
        </p:nvSpPr>
        <p:spPr/>
        <p:txBody>
          <a:bodyPr/>
          <a:lstStyle/>
          <a:p>
            <a:fld id="{D40C6A29-4676-420C-BBE3-ACC2B80F64D4}" type="slidenum">
              <a:rPr lang="en-US" smtClean="0"/>
              <a:t>11</a:t>
            </a:fld>
            <a:endParaRPr lang="en-US" dirty="0"/>
          </a:p>
        </p:txBody>
      </p:sp>
    </p:spTree>
    <p:extLst>
      <p:ext uri="{BB962C8B-B14F-4D97-AF65-F5344CB8AC3E}">
        <p14:creationId xmlns:p14="http://schemas.microsoft.com/office/powerpoint/2010/main" val="1697409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top portion is an example of a job summary.  Very matter of fact.  Lacks enthusiasm.</a:t>
            </a:r>
          </a:p>
          <a:p>
            <a:endParaRPr lang="en-US" b="0" dirty="0"/>
          </a:p>
          <a:p>
            <a:r>
              <a:rPr lang="en-US" b="0" dirty="0"/>
              <a:t>The bottom summary (in blue) is essentially the same but more upbeat.</a:t>
            </a:r>
          </a:p>
          <a:p>
            <a:endParaRPr lang="en-US" b="0" dirty="0"/>
          </a:p>
        </p:txBody>
      </p:sp>
      <p:sp>
        <p:nvSpPr>
          <p:cNvPr id="4" name="Slide Number Placeholder 3"/>
          <p:cNvSpPr>
            <a:spLocks noGrp="1"/>
          </p:cNvSpPr>
          <p:nvPr>
            <p:ph type="sldNum" sz="quarter" idx="5"/>
          </p:nvPr>
        </p:nvSpPr>
        <p:spPr/>
        <p:txBody>
          <a:bodyPr/>
          <a:lstStyle/>
          <a:p>
            <a:fld id="{D40C6A29-4676-420C-BBE3-ACC2B80F64D4}" type="slidenum">
              <a:rPr lang="en-US" smtClean="0"/>
              <a:t>12</a:t>
            </a:fld>
            <a:endParaRPr lang="en-US" dirty="0"/>
          </a:p>
        </p:txBody>
      </p:sp>
    </p:spTree>
    <p:extLst>
      <p:ext uri="{BB962C8B-B14F-4D97-AF65-F5344CB8AC3E}">
        <p14:creationId xmlns:p14="http://schemas.microsoft.com/office/powerpoint/2010/main" val="3662716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Make sure your job descriptions include a </a:t>
            </a:r>
            <a:r>
              <a:rPr lang="en-US" b="1" dirty="0"/>
              <a:t>disclaimer:</a:t>
            </a:r>
          </a:p>
          <a:p>
            <a:endParaRPr lang="en-US" b="1" dirty="0"/>
          </a:p>
          <a:p>
            <a:pPr marL="174982" indent="-174982">
              <a:buFont typeface="Arial" panose="020B0604020202020204" pitchFamily="34" charset="0"/>
              <a:buChar char="•"/>
            </a:pPr>
            <a:r>
              <a:rPr lang="en-US" b="0" dirty="0"/>
              <a:t>Library has the right to modify the job description</a:t>
            </a:r>
          </a:p>
          <a:p>
            <a:pPr marL="174982" indent="-174982">
              <a:buFont typeface="Arial" panose="020B0604020202020204" pitchFamily="34" charset="0"/>
              <a:buChar char="•"/>
            </a:pPr>
            <a:r>
              <a:rPr lang="en-US" b="0" dirty="0"/>
              <a:t>This is not a contract – Kansas is an at-will state</a:t>
            </a:r>
          </a:p>
          <a:p>
            <a:pPr marL="174982" indent="-174982">
              <a:buFont typeface="Arial" panose="020B0604020202020204" pitchFamily="34" charset="0"/>
              <a:buChar char="•"/>
            </a:pPr>
            <a:r>
              <a:rPr lang="en-US" b="0" dirty="0"/>
              <a:t>Reasonable accommodations for qualified employees</a:t>
            </a:r>
          </a:p>
          <a:p>
            <a:endParaRPr lang="en-US" b="0" dirty="0"/>
          </a:p>
          <a:p>
            <a:endParaRPr lang="en-US" b="0" dirty="0"/>
          </a:p>
          <a:p>
            <a:r>
              <a:rPr lang="en-US" b="0" dirty="0"/>
              <a:t>The Equal Employment Opportunity Commission (EEOC) </a:t>
            </a:r>
            <a:r>
              <a:rPr lang="en-US" dirty="0"/>
              <a:t>only requires federal contractors to include an Equal Employment Opportunity (EEO) statement.  </a:t>
            </a:r>
          </a:p>
          <a:p>
            <a:endParaRPr lang="en-US" dirty="0"/>
          </a:p>
          <a:p>
            <a:r>
              <a:rPr lang="en-US" dirty="0"/>
              <a:t>Many libraries have an </a:t>
            </a:r>
            <a:r>
              <a:rPr lang="en-US" b="1" dirty="0"/>
              <a:t>Equal Opportunity Employer policy </a:t>
            </a:r>
            <a:r>
              <a:rPr lang="en-US" dirty="0"/>
              <a:t>which states that the library does not discriminate against candidates and employees because of their disability, sex, race, gender identity, sexual orientation, religion, national origin, age, veteran status, or any other protected status under the law.</a:t>
            </a:r>
            <a:endParaRPr lang="en-US" b="0" dirty="0"/>
          </a:p>
        </p:txBody>
      </p:sp>
      <p:sp>
        <p:nvSpPr>
          <p:cNvPr id="4" name="Slide Number Placeholder 3"/>
          <p:cNvSpPr>
            <a:spLocks noGrp="1"/>
          </p:cNvSpPr>
          <p:nvPr>
            <p:ph type="sldNum" sz="quarter" idx="5"/>
          </p:nvPr>
        </p:nvSpPr>
        <p:spPr/>
        <p:txBody>
          <a:bodyPr/>
          <a:lstStyle/>
          <a:p>
            <a:fld id="{D40C6A29-4676-420C-BBE3-ACC2B80F64D4}" type="slidenum">
              <a:rPr lang="en-US" smtClean="0"/>
              <a:t>13</a:t>
            </a:fld>
            <a:endParaRPr lang="en-US" dirty="0"/>
          </a:p>
        </p:txBody>
      </p:sp>
    </p:spTree>
    <p:extLst>
      <p:ext uri="{BB962C8B-B14F-4D97-AF65-F5344CB8AC3E}">
        <p14:creationId xmlns:p14="http://schemas.microsoft.com/office/powerpoint/2010/main" val="2170687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have a solid job description.  You’re ready to roll and advertise the job, right?</a:t>
            </a:r>
          </a:p>
          <a:p>
            <a:endParaRPr lang="en-US" dirty="0"/>
          </a:p>
          <a:p>
            <a:r>
              <a:rPr lang="en-US" dirty="0"/>
              <a:t>NOT SO FAST!  Job descriptions have all of the necessary details and, understandably, are kind of dry.</a:t>
            </a:r>
          </a:p>
          <a:p>
            <a:endParaRPr lang="en-US" dirty="0"/>
          </a:p>
          <a:p>
            <a:r>
              <a:rPr lang="en-US" dirty="0"/>
              <a:t>That’s where a kickin’ job ad can help your job opportunity stand out!</a:t>
            </a:r>
          </a:p>
        </p:txBody>
      </p:sp>
      <p:sp>
        <p:nvSpPr>
          <p:cNvPr id="4" name="Slide Number Placeholder 3"/>
          <p:cNvSpPr>
            <a:spLocks noGrp="1"/>
          </p:cNvSpPr>
          <p:nvPr>
            <p:ph type="sldNum" sz="quarter" idx="5"/>
          </p:nvPr>
        </p:nvSpPr>
        <p:spPr/>
        <p:txBody>
          <a:bodyPr/>
          <a:lstStyle/>
          <a:p>
            <a:fld id="{D40C6A29-4676-420C-BBE3-ACC2B80F64D4}" type="slidenum">
              <a:rPr lang="en-US" smtClean="0"/>
              <a:t>14</a:t>
            </a:fld>
            <a:endParaRPr lang="en-US" dirty="0"/>
          </a:p>
        </p:txBody>
      </p:sp>
    </p:spTree>
    <p:extLst>
      <p:ext uri="{BB962C8B-B14F-4D97-AF65-F5344CB8AC3E}">
        <p14:creationId xmlns:p14="http://schemas.microsoft.com/office/powerpoint/2010/main" val="649099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Each of the elements should be succinct.</a:t>
            </a:r>
          </a:p>
          <a:p>
            <a:endParaRPr lang="en-US" dirty="0"/>
          </a:p>
          <a:p>
            <a:r>
              <a:rPr lang="en-US" dirty="0"/>
              <a:t>Take a cue from library search firms, such as Bradbury Miller.</a:t>
            </a:r>
          </a:p>
          <a:p>
            <a:endParaRPr lang="en-US" dirty="0"/>
          </a:p>
          <a:p>
            <a:r>
              <a:rPr lang="en-US" dirty="0"/>
              <a:t>You may not go to these depths for all positions, of course, but once you have the elements constructed, plugging them in for other searches is not so hard.</a:t>
            </a:r>
          </a:p>
          <a:p>
            <a:endParaRPr lang="en-US" dirty="0"/>
          </a:p>
          <a:p>
            <a:r>
              <a:rPr lang="en-US" dirty="0"/>
              <a:t>The more you can help people make informed decisions on whether to apply, the more likely you are to attract their interest.</a:t>
            </a:r>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15</a:t>
            </a:fld>
            <a:endParaRPr lang="en-US" dirty="0"/>
          </a:p>
        </p:txBody>
      </p:sp>
    </p:spTree>
    <p:extLst>
      <p:ext uri="{BB962C8B-B14F-4D97-AF65-F5344CB8AC3E}">
        <p14:creationId xmlns:p14="http://schemas.microsoft.com/office/powerpoint/2010/main" val="644126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job ad grabs their interest and gives them enough information to decide if they want to learn more.</a:t>
            </a:r>
          </a:p>
          <a:p>
            <a:endParaRPr lang="en-US" dirty="0"/>
          </a:p>
          <a:p>
            <a:r>
              <a:rPr lang="en-US" dirty="0"/>
              <a:t>Drive them to your website so they can learn more about each of the elements from the previous slide.</a:t>
            </a:r>
          </a:p>
          <a:p>
            <a:pPr marL="174982" indent="-174982">
              <a:buFont typeface="Arial" panose="020B0604020202020204" pitchFamily="34" charset="0"/>
              <a:buChar char="•"/>
            </a:pPr>
            <a:r>
              <a:rPr lang="en-US" dirty="0"/>
              <a:t>More about your community</a:t>
            </a:r>
          </a:p>
          <a:p>
            <a:pPr marL="174982" indent="-174982">
              <a:buFont typeface="Arial" panose="020B0604020202020204" pitchFamily="34" charset="0"/>
              <a:buChar char="•"/>
            </a:pPr>
            <a:r>
              <a:rPr lang="en-US" dirty="0"/>
              <a:t>More about your library</a:t>
            </a:r>
          </a:p>
          <a:p>
            <a:pPr marL="174982" indent="-174982">
              <a:buFont typeface="Arial" panose="020B0604020202020204" pitchFamily="34" charset="0"/>
              <a:buChar char="•"/>
            </a:pPr>
            <a:r>
              <a:rPr lang="en-US" dirty="0"/>
              <a:t>More about the job – full job description as a PDF</a:t>
            </a:r>
          </a:p>
          <a:p>
            <a:pPr marL="174982" indent="-174982">
              <a:buFont typeface="Arial" panose="020B0604020202020204" pitchFamily="34" charset="0"/>
              <a:buChar char="•"/>
            </a:pPr>
            <a:r>
              <a:rPr lang="en-US" dirty="0"/>
              <a:t>More about benefits</a:t>
            </a:r>
          </a:p>
          <a:p>
            <a:pPr marL="174982" indent="-174982">
              <a:buFont typeface="Arial" panose="020B0604020202020204" pitchFamily="34" charset="0"/>
              <a:buChar char="•"/>
            </a:pPr>
            <a:r>
              <a:rPr lang="en-US" dirty="0"/>
              <a:t>Instructions for applying – email or print? – and where to send materials</a:t>
            </a:r>
          </a:p>
          <a:p>
            <a:pPr marL="174982" indent="-174982">
              <a:buFont typeface="Arial" panose="020B0604020202020204" pitchFamily="34" charset="0"/>
              <a:buChar char="•"/>
            </a:pPr>
            <a:r>
              <a:rPr lang="en-US" dirty="0"/>
              <a:t>Who to contact</a:t>
            </a:r>
          </a:p>
          <a:p>
            <a:endParaRPr lang="en-US" dirty="0"/>
          </a:p>
          <a:p>
            <a:r>
              <a:rPr lang="en-US" dirty="0"/>
              <a:t>How can folks learn more about your community and library?  Provide links to the City, Chamber of Commerce, Visitors Bureau, and other sources for quality of life.  </a:t>
            </a:r>
          </a:p>
          <a:p>
            <a:endParaRPr lang="en-US" dirty="0"/>
          </a:p>
          <a:p>
            <a:r>
              <a:rPr lang="en-US" dirty="0"/>
              <a:t>Sometimes you have a great community, but not much to work with in terms of a chamber of commerce or visitor’s bureau.  Work with what you have.</a:t>
            </a:r>
          </a:p>
          <a:p>
            <a:endParaRPr lang="en-US" dirty="0"/>
          </a:p>
          <a:p>
            <a:r>
              <a:rPr lang="en-US" b="1" dirty="0"/>
              <a:t>What are some other possibilities?  ASK</a:t>
            </a:r>
          </a:p>
          <a:p>
            <a:endParaRPr lang="en-US" dirty="0"/>
          </a:p>
          <a:p>
            <a:pPr marL="174982" indent="-174982">
              <a:buFont typeface="Arial" panose="020B0604020202020204" pitchFamily="34" charset="0"/>
              <a:buChar char="•"/>
            </a:pPr>
            <a:r>
              <a:rPr lang="en-US" dirty="0"/>
              <a:t>Maybe you have a great state park</a:t>
            </a:r>
          </a:p>
          <a:p>
            <a:pPr marL="174982" indent="-174982">
              <a:buFont typeface="Arial" panose="020B0604020202020204" pitchFamily="34" charset="0"/>
              <a:buChar char="•"/>
            </a:pPr>
            <a:r>
              <a:rPr lang="en-US" dirty="0"/>
              <a:t>Community college or 4-year school</a:t>
            </a:r>
          </a:p>
          <a:p>
            <a:pPr marL="174982" indent="-174982">
              <a:buFont typeface="Arial" panose="020B0604020202020204" pitchFamily="34" charset="0"/>
              <a:buChar char="•"/>
            </a:pPr>
            <a:r>
              <a:rPr lang="en-US" dirty="0"/>
              <a:t>School district</a:t>
            </a:r>
          </a:p>
          <a:p>
            <a:pPr marL="174982" indent="-174982">
              <a:buFont typeface="Arial" panose="020B0604020202020204" pitchFamily="34" charset="0"/>
              <a:buChar char="•"/>
            </a:pPr>
            <a:r>
              <a:rPr lang="en-US" dirty="0"/>
              <a:t>Museum</a:t>
            </a:r>
          </a:p>
          <a:p>
            <a:pPr marL="174982" indent="-174982">
              <a:buFont typeface="Arial" panose="020B0604020202020204" pitchFamily="34" charset="0"/>
              <a:buChar char="•"/>
            </a:pPr>
            <a:r>
              <a:rPr lang="en-US" dirty="0"/>
              <a:t>Low cost of living</a:t>
            </a:r>
          </a:p>
          <a:p>
            <a:pPr marL="174982" indent="-174982">
              <a:buFont typeface="Arial" panose="020B0604020202020204" pitchFamily="34" charset="0"/>
              <a:buChar char="•"/>
            </a:pPr>
            <a:r>
              <a:rPr lang="en-US" dirty="0"/>
              <a:t>Great internet service in your area</a:t>
            </a:r>
          </a:p>
        </p:txBody>
      </p:sp>
      <p:sp>
        <p:nvSpPr>
          <p:cNvPr id="4" name="Slide Number Placeholder 3"/>
          <p:cNvSpPr>
            <a:spLocks noGrp="1"/>
          </p:cNvSpPr>
          <p:nvPr>
            <p:ph type="sldNum" sz="quarter" idx="5"/>
          </p:nvPr>
        </p:nvSpPr>
        <p:spPr/>
        <p:txBody>
          <a:bodyPr/>
          <a:lstStyle/>
          <a:p>
            <a:fld id="{D40C6A29-4676-420C-BBE3-ACC2B80F64D4}" type="slidenum">
              <a:rPr lang="en-US" smtClean="0"/>
              <a:t>16</a:t>
            </a:fld>
            <a:endParaRPr lang="en-US" dirty="0"/>
          </a:p>
        </p:txBody>
      </p:sp>
    </p:spTree>
    <p:extLst>
      <p:ext uri="{BB962C8B-B14F-4D97-AF65-F5344CB8AC3E}">
        <p14:creationId xmlns:p14="http://schemas.microsoft.com/office/powerpoint/2010/main" val="2290928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to post will depend on the position and the qualifications necessary.  For a director, you might want to cast a wide net.  For other positions, you will likely search more locally and maybe not through a library-focused outlet.</a:t>
            </a:r>
          </a:p>
          <a:p>
            <a:endParaRPr lang="en-US" dirty="0"/>
          </a:p>
          <a:p>
            <a:r>
              <a:rPr lang="en-US" dirty="0"/>
              <a:t>For library positions, I would start with the easy and FREE outlets:</a:t>
            </a:r>
          </a:p>
          <a:p>
            <a:pPr marL="174982" indent="-174982">
              <a:buFont typeface="Arial" panose="020B0604020202020204" pitchFamily="34" charset="0"/>
              <a:buChar char="•"/>
            </a:pPr>
            <a:r>
              <a:rPr lang="en-US" dirty="0"/>
              <a:t>Library website</a:t>
            </a:r>
          </a:p>
          <a:p>
            <a:pPr marL="174982" indent="-174982">
              <a:buFont typeface="Arial" panose="020B0604020202020204" pitchFamily="34" charset="0"/>
              <a:buChar char="•"/>
            </a:pPr>
            <a:r>
              <a:rPr lang="en-US" dirty="0"/>
              <a:t>KANLIB-L</a:t>
            </a:r>
          </a:p>
          <a:p>
            <a:pPr marL="174982" indent="-174982">
              <a:buFont typeface="Arial" panose="020B0604020202020204" pitchFamily="34" charset="0"/>
              <a:buChar char="•"/>
            </a:pPr>
            <a:r>
              <a:rPr lang="en-US" dirty="0"/>
              <a:t>Regional system listserv?</a:t>
            </a:r>
          </a:p>
          <a:p>
            <a:pPr marL="174982" indent="-174982">
              <a:buFont typeface="Arial" panose="020B0604020202020204" pitchFamily="34" charset="0"/>
              <a:buChar char="•"/>
            </a:pPr>
            <a:r>
              <a:rPr lang="en-US" dirty="0"/>
              <a:t>KLA Job Bank</a:t>
            </a:r>
          </a:p>
          <a:p>
            <a:pPr marL="174982" indent="-174982" defTabSz="933237">
              <a:buFont typeface="Arial" panose="020B0604020202020204" pitchFamily="34" charset="0"/>
              <a:buChar char="•"/>
            </a:pPr>
            <a:r>
              <a:rPr lang="en-US" dirty="0"/>
              <a:t>SLIM program at Emporia State -- </a:t>
            </a:r>
            <a:r>
              <a:rPr lang="en-US" b="1" dirty="0"/>
              <a:t>Send your job announcement to </a:t>
            </a:r>
            <a:r>
              <a:rPr lang="en-US" b="1" dirty="0">
                <a:hlinkClick r:id="rId3"/>
              </a:rPr>
              <a:t>sliminfo@emporia.edu</a:t>
            </a:r>
            <a:r>
              <a:rPr lang="en-US" b="1" dirty="0"/>
              <a:t> </a:t>
            </a:r>
          </a:p>
          <a:p>
            <a:pPr marL="174982" indent="-174982">
              <a:buFont typeface="Arial" panose="020B0604020202020204" pitchFamily="34" charset="0"/>
              <a:buChar char="•"/>
            </a:pPr>
            <a:endParaRPr lang="en-US" dirty="0"/>
          </a:p>
          <a:p>
            <a:endParaRPr lang="en-US" dirty="0"/>
          </a:p>
          <a:p>
            <a:r>
              <a:rPr lang="en-US" dirty="0"/>
              <a:t>Paid outlets can be productive, such as a local paper that also publish positions online.  BUT . . . </a:t>
            </a:r>
          </a:p>
          <a:p>
            <a:pPr marL="174982" indent="-174982">
              <a:buFont typeface="Arial" panose="020B0604020202020204" pitchFamily="34" charset="0"/>
              <a:buChar char="•"/>
            </a:pPr>
            <a:r>
              <a:rPr lang="en-US" dirty="0"/>
              <a:t>The likes of Indeed and LinkedIn can be a mixed bag.  In my experience, you often have to wade through applicants that are not a match to your needs.</a:t>
            </a:r>
          </a:p>
          <a:p>
            <a:endParaRPr lang="en-US" dirty="0"/>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17</a:t>
            </a:fld>
            <a:endParaRPr lang="en-US" dirty="0"/>
          </a:p>
        </p:txBody>
      </p:sp>
    </p:spTree>
    <p:extLst>
      <p:ext uri="{BB962C8B-B14F-4D97-AF65-F5344CB8AC3E}">
        <p14:creationId xmlns:p14="http://schemas.microsoft.com/office/powerpoint/2010/main" val="3618683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18</a:t>
            </a:fld>
            <a:endParaRPr lang="en-US" dirty="0"/>
          </a:p>
        </p:txBody>
      </p:sp>
    </p:spTree>
    <p:extLst>
      <p:ext uri="{BB962C8B-B14F-4D97-AF65-F5344CB8AC3E}">
        <p14:creationId xmlns:p14="http://schemas.microsoft.com/office/powerpoint/2010/main" val="4160840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Your library network – colleagues in the profession; your library board; Friends of the Library</a:t>
            </a:r>
          </a:p>
          <a:p>
            <a:endParaRPr lang="en-US" dirty="0"/>
          </a:p>
          <a:p>
            <a:endParaRPr lang="en-US" dirty="0"/>
          </a:p>
          <a:p>
            <a:r>
              <a:rPr lang="en-US" dirty="0"/>
              <a:t>What about those non “library” roles such as positions heavy on accounting, HR, facilities maintenance?  Where might those potential candidates look or jobs?  Here I’m thinking professional associations, League of Kansas Municipalities, etc.</a:t>
            </a:r>
          </a:p>
          <a:p>
            <a:endParaRPr lang="en-US" dirty="0"/>
          </a:p>
          <a:p>
            <a:r>
              <a:rPr lang="en-US" dirty="0"/>
              <a:t>NEKLS hired a fundraising and public relations consulted.  I posted the position on some of the free outlets we just discussed, but as it turned out the candidate we hired found the job on NonProfit Connect, a Kansas City-area organization that supports nonprofit organizations.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19</a:t>
            </a:fld>
            <a:endParaRPr lang="en-US" dirty="0"/>
          </a:p>
        </p:txBody>
      </p:sp>
    </p:spTree>
    <p:extLst>
      <p:ext uri="{BB962C8B-B14F-4D97-AF65-F5344CB8AC3E}">
        <p14:creationId xmlns:p14="http://schemas.microsoft.com/office/powerpoint/2010/main" val="219247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Mike</a:t>
            </a:r>
          </a:p>
          <a:p>
            <a:endParaRPr lang="en-US" b="1" dirty="0"/>
          </a:p>
          <a:p>
            <a:endParaRPr lang="en-US" b="1" dirty="0"/>
          </a:p>
          <a:p>
            <a:r>
              <a:rPr lang="en-US" b="1" dirty="0"/>
              <a:t>So a few disclaimers here.  I am not an HR expert, nor am I a HR attorney, but I think I have some worthwhile things to share with you today.</a:t>
            </a:r>
          </a:p>
        </p:txBody>
      </p:sp>
      <p:sp>
        <p:nvSpPr>
          <p:cNvPr id="4" name="Slide Number Placeholder 3"/>
          <p:cNvSpPr>
            <a:spLocks noGrp="1"/>
          </p:cNvSpPr>
          <p:nvPr>
            <p:ph type="sldNum" sz="quarter" idx="5"/>
          </p:nvPr>
        </p:nvSpPr>
        <p:spPr/>
        <p:txBody>
          <a:bodyPr/>
          <a:lstStyle/>
          <a:p>
            <a:pPr defTabSz="933237">
              <a:defRPr/>
            </a:pPr>
            <a:fld id="{D40C6A29-4676-420C-BBE3-ACC2B80F64D4}" type="slidenum">
              <a:rPr lang="en-US">
                <a:solidFill>
                  <a:prstClr val="black"/>
                </a:solidFill>
                <a:latin typeface="Calibri" panose="020F0502020204030204"/>
              </a:rPr>
              <a:pPr defTabSz="933237">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9598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0C6A29-4676-420C-BBE3-ACC2B80F64D4}" type="slidenum">
              <a:rPr lang="en-US" smtClean="0"/>
              <a:t>20</a:t>
            </a:fld>
            <a:endParaRPr lang="en-US" dirty="0"/>
          </a:p>
        </p:txBody>
      </p:sp>
    </p:spTree>
    <p:extLst>
      <p:ext uri="{BB962C8B-B14F-4D97-AF65-F5344CB8AC3E}">
        <p14:creationId xmlns:p14="http://schemas.microsoft.com/office/powerpoint/2010/main" val="38235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 ahead – </a:t>
            </a:r>
          </a:p>
          <a:p>
            <a:pPr marL="174982" indent="-174982">
              <a:buFont typeface="Arial" panose="020B0604020202020204" pitchFamily="34" charset="0"/>
              <a:buChar char="•"/>
            </a:pPr>
            <a:r>
              <a:rPr lang="en-US" dirty="0"/>
              <a:t>WHO is participating?</a:t>
            </a:r>
          </a:p>
          <a:p>
            <a:pPr marL="174982" indent="-174982">
              <a:buFont typeface="Arial" panose="020B0604020202020204" pitchFamily="34" charset="0"/>
              <a:buChar char="•"/>
            </a:pPr>
            <a:r>
              <a:rPr lang="en-US" dirty="0"/>
              <a:t>One round or two?</a:t>
            </a:r>
          </a:p>
          <a:p>
            <a:pPr marL="174982" indent="-174982">
              <a:buFont typeface="Arial" panose="020B0604020202020204" pitchFamily="34" charset="0"/>
              <a:buChar char="•"/>
            </a:pPr>
            <a:r>
              <a:rPr lang="en-US" dirty="0"/>
              <a:t>Online or Zoom?</a:t>
            </a:r>
          </a:p>
          <a:p>
            <a:pPr marL="174982" indent="-174982">
              <a:buFont typeface="Arial" panose="020B0604020202020204" pitchFamily="34" charset="0"/>
              <a:buChar char="•"/>
            </a:pPr>
            <a:r>
              <a:rPr lang="en-US" dirty="0"/>
              <a:t>If online, be mindful of any accommodations an applicant may require.  </a:t>
            </a:r>
          </a:p>
          <a:p>
            <a:pPr marL="174982" indent="-174982">
              <a:buFont typeface="Arial" panose="020B0604020202020204" pitchFamily="34" charset="0"/>
              <a:buChar char="•"/>
            </a:pPr>
            <a:r>
              <a:rPr lang="en-US" dirty="0"/>
              <a:t>If recording, make sure you have permission from the applicant.</a:t>
            </a:r>
          </a:p>
          <a:p>
            <a:endParaRPr lang="en-US" dirty="0"/>
          </a:p>
          <a:p>
            <a:r>
              <a:rPr lang="en-US" dirty="0"/>
              <a:t>Setting expectations</a:t>
            </a:r>
          </a:p>
          <a:p>
            <a:pPr marL="174982" indent="-174982">
              <a:buFont typeface="Arial" panose="020B0604020202020204" pitchFamily="34" charset="0"/>
              <a:buChar char="•"/>
            </a:pPr>
            <a:r>
              <a:rPr lang="en-US" dirty="0"/>
              <a:t>Staff – will they get to meet finalists?</a:t>
            </a:r>
          </a:p>
          <a:p>
            <a:pPr marL="174982" indent="-174982">
              <a:buFont typeface="Arial" panose="020B0604020202020204" pitchFamily="34" charset="0"/>
              <a:buChar char="•"/>
            </a:pPr>
            <a:r>
              <a:rPr lang="en-US" dirty="0"/>
              <a:t>Candidate – Tour?  Who will they be meeting with?  This should not be a “gotcha” situation.  Rather, make them as comfortable as possible.</a:t>
            </a:r>
          </a:p>
          <a:p>
            <a:endParaRPr lang="en-US" dirty="0"/>
          </a:p>
          <a:p>
            <a:r>
              <a:rPr lang="en-US" dirty="0"/>
              <a:t>Interview questions – caution!</a:t>
            </a:r>
          </a:p>
          <a:p>
            <a:endParaRPr lang="en-US" dirty="0"/>
          </a:p>
          <a:p>
            <a:r>
              <a:rPr lang="en-US" b="1" dirty="0"/>
              <a:t>Let’s take a look at some to avoid.</a:t>
            </a:r>
            <a:r>
              <a:rPr lang="en-US" b="0" dirty="0"/>
              <a:t>  I have included a resource with additional examples.</a:t>
            </a:r>
            <a:endParaRPr lang="en-US" b="1" dirty="0"/>
          </a:p>
        </p:txBody>
      </p:sp>
      <p:sp>
        <p:nvSpPr>
          <p:cNvPr id="4" name="Slide Number Placeholder 3"/>
          <p:cNvSpPr>
            <a:spLocks noGrp="1"/>
          </p:cNvSpPr>
          <p:nvPr>
            <p:ph type="sldNum" sz="quarter" idx="5"/>
          </p:nvPr>
        </p:nvSpPr>
        <p:spPr/>
        <p:txBody>
          <a:bodyPr/>
          <a:lstStyle/>
          <a:p>
            <a:fld id="{D40C6A29-4676-420C-BBE3-ACC2B80F64D4}" type="slidenum">
              <a:rPr lang="en-US" smtClean="0"/>
              <a:t>21</a:t>
            </a:fld>
            <a:endParaRPr lang="en-US" dirty="0"/>
          </a:p>
        </p:txBody>
      </p:sp>
    </p:spTree>
    <p:extLst>
      <p:ext uri="{BB962C8B-B14F-4D97-AF65-F5344CB8AC3E}">
        <p14:creationId xmlns:p14="http://schemas.microsoft.com/office/powerpoint/2010/main" val="2200147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22</a:t>
            </a:fld>
            <a:endParaRPr lang="en-US" dirty="0"/>
          </a:p>
        </p:txBody>
      </p:sp>
    </p:spTree>
    <p:extLst>
      <p:ext uri="{BB962C8B-B14F-4D97-AF65-F5344CB8AC3E}">
        <p14:creationId xmlns:p14="http://schemas.microsoft.com/office/powerpoint/2010/main" val="4192336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23</a:t>
            </a:fld>
            <a:endParaRPr lang="en-US" dirty="0"/>
          </a:p>
        </p:txBody>
      </p:sp>
    </p:spTree>
    <p:extLst>
      <p:ext uri="{BB962C8B-B14F-4D97-AF65-F5344CB8AC3E}">
        <p14:creationId xmlns:p14="http://schemas.microsoft.com/office/powerpoint/2010/main" val="1040898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 discrimination.  You will know soon enough (application form, indications from resume, etc.)</a:t>
            </a:r>
          </a:p>
        </p:txBody>
      </p:sp>
      <p:sp>
        <p:nvSpPr>
          <p:cNvPr id="4" name="Slide Number Placeholder 3"/>
          <p:cNvSpPr>
            <a:spLocks noGrp="1"/>
          </p:cNvSpPr>
          <p:nvPr>
            <p:ph type="sldNum" sz="quarter" idx="5"/>
          </p:nvPr>
        </p:nvSpPr>
        <p:spPr/>
        <p:txBody>
          <a:bodyPr/>
          <a:lstStyle/>
          <a:p>
            <a:fld id="{D40C6A29-4676-420C-BBE3-ACC2B80F64D4}" type="slidenum">
              <a:rPr lang="en-US" smtClean="0"/>
              <a:t>24</a:t>
            </a:fld>
            <a:endParaRPr lang="en-US" dirty="0"/>
          </a:p>
        </p:txBody>
      </p:sp>
    </p:spTree>
    <p:extLst>
      <p:ext uri="{BB962C8B-B14F-4D97-AF65-F5344CB8AC3E}">
        <p14:creationId xmlns:p14="http://schemas.microsoft.com/office/powerpoint/2010/main" val="2879120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take notes during the interview, but they are </a:t>
            </a:r>
            <a:r>
              <a:rPr lang="en-US" b="1" dirty="0"/>
              <a:t>discoverable</a:t>
            </a:r>
            <a:r>
              <a:rPr lang="en-US" dirty="0"/>
              <a:t>.</a:t>
            </a:r>
          </a:p>
          <a:p>
            <a:endParaRPr lang="en-US" dirty="0"/>
          </a:p>
          <a:p>
            <a:r>
              <a:rPr lang="en-US" dirty="0"/>
              <a:t>Communicate</a:t>
            </a:r>
          </a:p>
          <a:p>
            <a:pPr marL="174982" indent="-174982">
              <a:buFont typeface="Arial" panose="020B0604020202020204" pitchFamily="34" charset="0"/>
              <a:buChar char="•"/>
            </a:pPr>
            <a:r>
              <a:rPr lang="en-US" dirty="0"/>
              <a:t>Let candidates know about next steps and the timeline as you believe it to be.  Sometimes things change, but to the best of your ability don’t leave them hanging.</a:t>
            </a:r>
          </a:p>
        </p:txBody>
      </p:sp>
      <p:sp>
        <p:nvSpPr>
          <p:cNvPr id="4" name="Slide Number Placeholder 3"/>
          <p:cNvSpPr>
            <a:spLocks noGrp="1"/>
          </p:cNvSpPr>
          <p:nvPr>
            <p:ph type="sldNum" sz="quarter" idx="5"/>
          </p:nvPr>
        </p:nvSpPr>
        <p:spPr/>
        <p:txBody>
          <a:bodyPr/>
          <a:lstStyle/>
          <a:p>
            <a:fld id="{D40C6A29-4676-420C-BBE3-ACC2B80F64D4}" type="slidenum">
              <a:rPr lang="en-US" smtClean="0"/>
              <a:t>25</a:t>
            </a:fld>
            <a:endParaRPr lang="en-US" dirty="0"/>
          </a:p>
        </p:txBody>
      </p:sp>
    </p:spTree>
    <p:extLst>
      <p:ext uri="{BB962C8B-B14F-4D97-AF65-F5344CB8AC3E}">
        <p14:creationId xmlns:p14="http://schemas.microsoft.com/office/powerpoint/2010/main" val="1491864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26</a:t>
            </a:fld>
            <a:endParaRPr lang="en-US" dirty="0"/>
          </a:p>
        </p:txBody>
      </p:sp>
    </p:spTree>
    <p:extLst>
      <p:ext uri="{BB962C8B-B14F-4D97-AF65-F5344CB8AC3E}">
        <p14:creationId xmlns:p14="http://schemas.microsoft.com/office/powerpoint/2010/main" val="4194875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the essential details – job title, start date, salary, work hours, benefits, etc.</a:t>
            </a:r>
          </a:p>
          <a:p>
            <a:endParaRPr lang="en-US" dirty="0"/>
          </a:p>
          <a:p>
            <a:r>
              <a:rPr lang="en-US" dirty="0"/>
              <a:t>Should include next steps and documents to bring for onboarding:</a:t>
            </a:r>
          </a:p>
          <a:p>
            <a:pPr marL="174982" indent="-174982">
              <a:buFont typeface="Arial" panose="020B0604020202020204" pitchFamily="34" charset="0"/>
              <a:buChar char="•"/>
            </a:pPr>
            <a:r>
              <a:rPr lang="en-US" dirty="0"/>
              <a:t>Must complete a formal job application that includes legal name, work history, etc.</a:t>
            </a:r>
          </a:p>
          <a:p>
            <a:pPr marL="174982" indent="-174982">
              <a:buFont typeface="Arial" panose="020B0604020202020204" pitchFamily="34" charset="0"/>
              <a:buChar char="•"/>
            </a:pPr>
            <a:r>
              <a:rPr lang="en-US" dirty="0"/>
              <a:t>Other forms, such as IRS Form I-9 verifying employment eligibility, IRS Form W-4, and Kansas form K-4</a:t>
            </a:r>
          </a:p>
          <a:p>
            <a:pPr marL="174982" indent="-174982">
              <a:buFont typeface="Arial" panose="020B0604020202020204" pitchFamily="34" charset="0"/>
              <a:buChar char="•"/>
            </a:pPr>
            <a:r>
              <a:rPr lang="en-US" dirty="0"/>
              <a:t>Background check</a:t>
            </a:r>
          </a:p>
          <a:p>
            <a:endParaRPr lang="en-US" dirty="0"/>
          </a:p>
          <a:p>
            <a:endParaRPr lang="en-US" dirty="0"/>
          </a:p>
          <a:p>
            <a:r>
              <a:rPr lang="en-US" dirty="0"/>
              <a:t>A sample offer letter is provided</a:t>
            </a:r>
          </a:p>
        </p:txBody>
      </p:sp>
      <p:sp>
        <p:nvSpPr>
          <p:cNvPr id="4" name="Slide Number Placeholder 3"/>
          <p:cNvSpPr>
            <a:spLocks noGrp="1"/>
          </p:cNvSpPr>
          <p:nvPr>
            <p:ph type="sldNum" sz="quarter" idx="5"/>
          </p:nvPr>
        </p:nvSpPr>
        <p:spPr/>
        <p:txBody>
          <a:bodyPr/>
          <a:lstStyle/>
          <a:p>
            <a:fld id="{D40C6A29-4676-420C-BBE3-ACC2B80F64D4}" type="slidenum">
              <a:rPr lang="en-US" smtClean="0"/>
              <a:t>27</a:t>
            </a:fld>
            <a:endParaRPr lang="en-US" dirty="0"/>
          </a:p>
        </p:txBody>
      </p:sp>
    </p:spTree>
    <p:extLst>
      <p:ext uri="{BB962C8B-B14F-4D97-AF65-F5344CB8AC3E}">
        <p14:creationId xmlns:p14="http://schemas.microsoft.com/office/powerpoint/2010/main" val="2543158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you are a public library, a school library or an academic library, you are hiring folks who will likely be interacting with your respective communities.  There is an element of TRUST that the library </a:t>
            </a:r>
            <a:r>
              <a:rPr lang="en-US"/>
              <a:t>is NOT </a:t>
            </a:r>
            <a:r>
              <a:rPr lang="en-US" dirty="0"/>
              <a:t>going to hire someone who could do harm.</a:t>
            </a:r>
          </a:p>
          <a:p>
            <a:endParaRPr lang="en-US" dirty="0"/>
          </a:p>
          <a:p>
            <a:r>
              <a:rPr lang="en-US" dirty="0"/>
              <a:t>Obviously, there is no way you can GUARANTEE that an employee will not do something nefarious.  But you can make your best effort by doing your due diligence.</a:t>
            </a:r>
          </a:p>
        </p:txBody>
      </p:sp>
      <p:sp>
        <p:nvSpPr>
          <p:cNvPr id="4" name="Slide Number Placeholder 3"/>
          <p:cNvSpPr>
            <a:spLocks noGrp="1"/>
          </p:cNvSpPr>
          <p:nvPr>
            <p:ph type="sldNum" sz="quarter" idx="5"/>
          </p:nvPr>
        </p:nvSpPr>
        <p:spPr/>
        <p:txBody>
          <a:bodyPr/>
          <a:lstStyle/>
          <a:p>
            <a:fld id="{D40C6A29-4676-420C-BBE3-ACC2B80F64D4}" type="slidenum">
              <a:rPr lang="en-US" smtClean="0"/>
              <a:t>28</a:t>
            </a:fld>
            <a:endParaRPr lang="en-US" dirty="0"/>
          </a:p>
        </p:txBody>
      </p:sp>
    </p:spTree>
    <p:extLst>
      <p:ext uri="{BB962C8B-B14F-4D97-AF65-F5344CB8AC3E}">
        <p14:creationId xmlns:p14="http://schemas.microsoft.com/office/powerpoint/2010/main" val="4105968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gone through all of the effort to advertise, recruit and interview applicants.  Don’t stumble at the end by hiring someone who you learn later had legitimate red flags.</a:t>
            </a:r>
          </a:p>
          <a:p>
            <a:endParaRPr lang="en-US" dirty="0"/>
          </a:p>
          <a:p>
            <a:r>
              <a:rPr lang="en-US" b="1" dirty="0"/>
              <a:t>Call references.  </a:t>
            </a:r>
            <a:r>
              <a:rPr lang="en-US" b="0" dirty="0"/>
              <a:t>My goodness, it is so easy to be lulled into a sense of good feeling and awe when a candidate crushes the interview.  You might even feel so sure about the person that you consider foregoing reference checks.  </a:t>
            </a:r>
            <a:r>
              <a:rPr lang="en-US" b="1" i="1" dirty="0"/>
              <a:t>Don’t do it!</a:t>
            </a:r>
          </a:p>
          <a:p>
            <a:endParaRPr lang="en-US" b="1" dirty="0"/>
          </a:p>
          <a:p>
            <a:r>
              <a:rPr lang="en-US" dirty="0"/>
              <a:t>Consider asking for professional </a:t>
            </a:r>
            <a:r>
              <a:rPr lang="en-US" b="1" i="1" u="sng" dirty="0"/>
              <a:t>and</a:t>
            </a:r>
            <a:r>
              <a:rPr lang="en-US" b="1" dirty="0"/>
              <a:t> </a:t>
            </a:r>
            <a:r>
              <a:rPr lang="en-US" dirty="0"/>
              <a:t>personal references.  Professional references may provide insight into how the individual performed a job.  The personal reference may give you insight into the individual as a person.  </a:t>
            </a:r>
          </a:p>
          <a:p>
            <a:endParaRPr lang="en-US" dirty="0"/>
          </a:p>
          <a:p>
            <a:r>
              <a:rPr lang="en-US" dirty="0"/>
              <a:t>Have a few questions ready.</a:t>
            </a:r>
          </a:p>
          <a:p>
            <a:endParaRPr lang="en-US" dirty="0"/>
          </a:p>
          <a:p>
            <a:pPr defTabSz="933237">
              <a:defRPr/>
            </a:pPr>
            <a:r>
              <a:rPr lang="en-US" b="1" dirty="0"/>
              <a:t>Request diplomas, transcripts and licenses.  </a:t>
            </a:r>
            <a:r>
              <a:rPr lang="en-US" dirty="0"/>
              <a:t>Maybe the job requires a bachelor’s degree, MLS, etc.</a:t>
            </a:r>
          </a:p>
          <a:p>
            <a:endParaRPr lang="en-US" dirty="0"/>
          </a:p>
          <a:p>
            <a:r>
              <a:rPr lang="en-US" b="1" dirty="0"/>
              <a:t>Background checks </a:t>
            </a:r>
            <a:r>
              <a:rPr lang="en-US" dirty="0"/>
              <a:t>range from a simple driving history check to criminal and credit checks. </a:t>
            </a:r>
          </a:p>
          <a:p>
            <a:pPr marL="174982" indent="-174982">
              <a:buFont typeface="Arial" panose="020B0604020202020204" pitchFamily="34" charset="0"/>
              <a:buChar char="•"/>
            </a:pPr>
            <a:r>
              <a:rPr lang="en-US" dirty="0"/>
              <a:t>You might only want to do a </a:t>
            </a:r>
            <a:r>
              <a:rPr lang="en-US" u="sng" dirty="0"/>
              <a:t>credit check </a:t>
            </a:r>
            <a:r>
              <a:rPr lang="en-US" dirty="0"/>
              <a:t>for the person managing your finances, but a criminal check makes sense for all employees, particularly those who interact with the public.</a:t>
            </a:r>
          </a:p>
          <a:p>
            <a:pPr marL="174982" indent="-174982">
              <a:buFont typeface="Arial" panose="020B0604020202020204" pitchFamily="34" charset="0"/>
              <a:buChar char="•"/>
            </a:pPr>
            <a:r>
              <a:rPr lang="en-US" dirty="0"/>
              <a:t>A vendor like Validity Solutions will get the necessary permissions from the applicant.</a:t>
            </a:r>
          </a:p>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29</a:t>
            </a:fld>
            <a:endParaRPr lang="en-US" dirty="0"/>
          </a:p>
        </p:txBody>
      </p:sp>
    </p:spTree>
    <p:extLst>
      <p:ext uri="{BB962C8B-B14F-4D97-AF65-F5344CB8AC3E}">
        <p14:creationId xmlns:p14="http://schemas.microsoft.com/office/powerpoint/2010/main" val="2868182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Today I’d like to share some thoughts with you on the recruitment and hiring process.  We will touch on :</a:t>
            </a:r>
          </a:p>
          <a:p>
            <a:endParaRPr lang="en-US" b="0" dirty="0"/>
          </a:p>
          <a:p>
            <a:r>
              <a:rPr lang="en-US" b="0" dirty="0"/>
              <a:t>The importance of assessing staffing needs</a:t>
            </a:r>
          </a:p>
          <a:p>
            <a:r>
              <a:rPr lang="en-US" b="0" dirty="0"/>
              <a:t>Preparing to post a job</a:t>
            </a:r>
          </a:p>
          <a:p>
            <a:r>
              <a:rPr lang="en-US" b="0" dirty="0"/>
              <a:t>Recruiting applicants</a:t>
            </a:r>
          </a:p>
          <a:p>
            <a:r>
              <a:rPr lang="en-US" b="0" dirty="0"/>
              <a:t>Conducting interviews</a:t>
            </a:r>
          </a:p>
          <a:p>
            <a:r>
              <a:rPr lang="en-US" b="0" dirty="0"/>
              <a:t>Making job offers</a:t>
            </a:r>
          </a:p>
          <a:p>
            <a:r>
              <a:rPr lang="en-US" b="0" dirty="0"/>
              <a:t>And conducting background checks and contacting references</a:t>
            </a:r>
          </a:p>
          <a:p>
            <a:r>
              <a:rPr lang="en-US" b="0" dirty="0"/>
              <a:t>And we’ll wrap up with questions</a:t>
            </a:r>
          </a:p>
          <a:p>
            <a:endParaRPr lang="en-US" b="1" dirty="0"/>
          </a:p>
          <a:p>
            <a:endParaRPr lang="en-US" b="1" dirty="0"/>
          </a:p>
        </p:txBody>
      </p:sp>
      <p:sp>
        <p:nvSpPr>
          <p:cNvPr id="4" name="Slide Number Placeholder 3"/>
          <p:cNvSpPr>
            <a:spLocks noGrp="1"/>
          </p:cNvSpPr>
          <p:nvPr>
            <p:ph type="sldNum" sz="quarter" idx="5"/>
          </p:nvPr>
        </p:nvSpPr>
        <p:spPr/>
        <p:txBody>
          <a:bodyPr/>
          <a:lstStyle/>
          <a:p>
            <a:fld id="{D40C6A29-4676-420C-BBE3-ACC2B80F64D4}" type="slidenum">
              <a:rPr lang="en-US" smtClean="0"/>
              <a:t>3</a:t>
            </a:fld>
            <a:endParaRPr lang="en-US" dirty="0"/>
          </a:p>
        </p:txBody>
      </p:sp>
    </p:spTree>
    <p:extLst>
      <p:ext uri="{BB962C8B-B14F-4D97-AF65-F5344CB8AC3E}">
        <p14:creationId xmlns:p14="http://schemas.microsoft.com/office/powerpoint/2010/main" val="37316523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30</a:t>
            </a:fld>
            <a:endParaRPr lang="en-US" dirty="0"/>
          </a:p>
        </p:txBody>
      </p:sp>
    </p:spTree>
    <p:extLst>
      <p:ext uri="{BB962C8B-B14F-4D97-AF65-F5344CB8AC3E}">
        <p14:creationId xmlns:p14="http://schemas.microsoft.com/office/powerpoint/2010/main" val="2505871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0C6A29-4676-420C-BBE3-ACC2B80F64D4}" type="slidenum">
              <a:rPr lang="en-US" smtClean="0"/>
              <a:t>31</a:t>
            </a:fld>
            <a:endParaRPr lang="en-US" dirty="0"/>
          </a:p>
        </p:txBody>
      </p:sp>
    </p:spTree>
    <p:extLst>
      <p:ext uri="{BB962C8B-B14F-4D97-AF65-F5344CB8AC3E}">
        <p14:creationId xmlns:p14="http://schemas.microsoft.com/office/powerpoint/2010/main" val="1001717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here has been through the hiring process as a candidate.  As we go through this session, think about what YOU wanted and expected as a candidate.  How might that experience inform how you conduct searches?</a:t>
            </a:r>
          </a:p>
        </p:txBody>
      </p:sp>
      <p:sp>
        <p:nvSpPr>
          <p:cNvPr id="4" name="Slide Number Placeholder 3"/>
          <p:cNvSpPr>
            <a:spLocks noGrp="1"/>
          </p:cNvSpPr>
          <p:nvPr>
            <p:ph type="sldNum" sz="quarter" idx="5"/>
          </p:nvPr>
        </p:nvSpPr>
        <p:spPr/>
        <p:txBody>
          <a:bodyPr/>
          <a:lstStyle/>
          <a:p>
            <a:fld id="{D40C6A29-4676-420C-BBE3-ACC2B80F64D4}" type="slidenum">
              <a:rPr lang="en-US" smtClean="0"/>
              <a:t>4</a:t>
            </a:fld>
            <a:endParaRPr lang="en-US" dirty="0"/>
          </a:p>
        </p:txBody>
      </p:sp>
    </p:spTree>
    <p:extLst>
      <p:ext uri="{BB962C8B-B14F-4D97-AF65-F5344CB8AC3E}">
        <p14:creationId xmlns:p14="http://schemas.microsoft.com/office/powerpoint/2010/main" val="1785072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5</a:t>
            </a:fld>
            <a:endParaRPr lang="en-US" dirty="0"/>
          </a:p>
        </p:txBody>
      </p:sp>
    </p:spTree>
    <p:extLst>
      <p:ext uri="{BB962C8B-B14F-4D97-AF65-F5344CB8AC3E}">
        <p14:creationId xmlns:p14="http://schemas.microsoft.com/office/powerpoint/2010/main" val="587640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jump into a job search, spend some time confirming your understanding of your library’s needs.</a:t>
            </a:r>
          </a:p>
          <a:p>
            <a:endParaRPr lang="en-US" dirty="0"/>
          </a:p>
          <a:p>
            <a:r>
              <a:rPr lang="en-US" dirty="0"/>
              <a:t>As an organization, where is the library going?</a:t>
            </a:r>
          </a:p>
          <a:p>
            <a:endParaRPr lang="en-US" dirty="0"/>
          </a:p>
          <a:p>
            <a:r>
              <a:rPr lang="en-US" dirty="0"/>
              <a:t>What does our strategic plan say about our current situation and where we think we need to be in the future?</a:t>
            </a:r>
          </a:p>
          <a:p>
            <a:endParaRPr lang="en-US" dirty="0"/>
          </a:p>
          <a:p>
            <a:r>
              <a:rPr lang="en-US" dirty="0"/>
              <a:t>What is the ideal mix of staff, contractors or outside expertise needed to meet our goals?</a:t>
            </a:r>
          </a:p>
          <a:p>
            <a:endParaRPr lang="en-US" dirty="0"/>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6</a:t>
            </a:fld>
            <a:endParaRPr lang="en-US" dirty="0"/>
          </a:p>
        </p:txBody>
      </p:sp>
    </p:spTree>
    <p:extLst>
      <p:ext uri="{BB962C8B-B14F-4D97-AF65-F5344CB8AC3E}">
        <p14:creationId xmlns:p14="http://schemas.microsoft.com/office/powerpoint/2010/main" val="47973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team has strengths and weaknesses and I encourage you to spend some time taking stock.</a:t>
            </a:r>
          </a:p>
          <a:p>
            <a:endParaRPr lang="en-US" dirty="0"/>
          </a:p>
          <a:p>
            <a:r>
              <a:rPr lang="en-US" dirty="0"/>
              <a:t>Sometimes you have the right person in the right position, but they need some continuing education or coaching to be successful.</a:t>
            </a:r>
          </a:p>
          <a:p>
            <a:endParaRPr lang="en-US" dirty="0"/>
          </a:p>
          <a:p>
            <a:r>
              <a:rPr lang="en-US" dirty="0"/>
              <a:t>Sometimes you will find that it makes better sense for a specific function to be part of a different job description.  It is ok to make adjustments to make the pieces fit better.</a:t>
            </a:r>
          </a:p>
          <a:p>
            <a:endParaRPr lang="en-US" dirty="0"/>
          </a:p>
          <a:p>
            <a:r>
              <a:rPr lang="en-US" dirty="0"/>
              <a:t>Hiring for a </a:t>
            </a:r>
            <a:r>
              <a:rPr lang="en-US" b="1" dirty="0"/>
              <a:t>new position </a:t>
            </a:r>
            <a:r>
              <a:rPr lang="en-US" dirty="0"/>
              <a:t>can be challenging.  You may have current staff interested.  Some staff may not be enthusiastic about a new position in the mix. </a:t>
            </a:r>
          </a:p>
          <a:p>
            <a:endParaRPr lang="en-US" dirty="0"/>
          </a:p>
          <a:p>
            <a:r>
              <a:rPr lang="en-US" b="1" dirty="0"/>
              <a:t>What are some ways you could make this transition go well?  ASK</a:t>
            </a:r>
          </a:p>
          <a:p>
            <a:pPr marL="174982" indent="-174982">
              <a:buFont typeface="Arial" panose="020B0604020202020204" pitchFamily="34" charset="0"/>
              <a:buChar char="•"/>
            </a:pPr>
            <a:r>
              <a:rPr lang="en-US" b="0" dirty="0"/>
              <a:t>Consistent communication – keep staff in the know</a:t>
            </a:r>
          </a:p>
          <a:p>
            <a:pPr marL="174982" indent="-174982">
              <a:buFont typeface="Arial" panose="020B0604020202020204" pitchFamily="34" charset="0"/>
              <a:buChar char="•"/>
            </a:pPr>
            <a:r>
              <a:rPr lang="en-US" b="0" dirty="0"/>
              <a:t>Encourage staff to review the job and apply if interested – you want staff to grow</a:t>
            </a:r>
          </a:p>
          <a:p>
            <a:pPr marL="174982" indent="-174982">
              <a:buFont typeface="Arial" panose="020B0604020202020204" pitchFamily="34" charset="0"/>
              <a:buChar char="•"/>
            </a:pPr>
            <a:endParaRPr lang="en-US" b="0" dirty="0"/>
          </a:p>
          <a:p>
            <a:r>
              <a:rPr lang="en-US" b="1" dirty="0"/>
              <a:t>Budget.  </a:t>
            </a:r>
            <a:r>
              <a:rPr lang="en-US" b="0" dirty="0"/>
              <a:t>Do you have the support of your board?  If you have a position that is constantly turning over, perhaps wages are a factor.  Would the budget support a slight increase?</a:t>
            </a:r>
            <a:endParaRPr lang="en-US" b="1" dirty="0"/>
          </a:p>
        </p:txBody>
      </p:sp>
      <p:sp>
        <p:nvSpPr>
          <p:cNvPr id="4" name="Slide Number Placeholder 3"/>
          <p:cNvSpPr>
            <a:spLocks noGrp="1"/>
          </p:cNvSpPr>
          <p:nvPr>
            <p:ph type="sldNum" sz="quarter" idx="5"/>
          </p:nvPr>
        </p:nvSpPr>
        <p:spPr/>
        <p:txBody>
          <a:bodyPr/>
          <a:lstStyle/>
          <a:p>
            <a:fld id="{D40C6A29-4676-420C-BBE3-ACC2B80F64D4}" type="slidenum">
              <a:rPr lang="en-US" smtClean="0"/>
              <a:t>7</a:t>
            </a:fld>
            <a:endParaRPr lang="en-US" dirty="0"/>
          </a:p>
        </p:txBody>
      </p:sp>
    </p:spTree>
    <p:extLst>
      <p:ext uri="{BB962C8B-B14F-4D97-AF65-F5344CB8AC3E}">
        <p14:creationId xmlns:p14="http://schemas.microsoft.com/office/powerpoint/2010/main" val="3999305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0C6A29-4676-420C-BBE3-ACC2B80F64D4}" type="slidenum">
              <a:rPr lang="en-US" smtClean="0"/>
              <a:t>8</a:t>
            </a:fld>
            <a:endParaRPr lang="en-US" dirty="0"/>
          </a:p>
        </p:txBody>
      </p:sp>
    </p:spTree>
    <p:extLst>
      <p:ext uri="{BB962C8B-B14F-4D97-AF65-F5344CB8AC3E}">
        <p14:creationId xmlns:p14="http://schemas.microsoft.com/office/powerpoint/2010/main" val="3140019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Solid job descriptions are essential.</a:t>
            </a:r>
          </a:p>
          <a:p>
            <a:endParaRPr lang="en-US" dirty="0"/>
          </a:p>
          <a:p>
            <a:r>
              <a:rPr lang="en-US" dirty="0"/>
              <a:t>For Candidates . . . </a:t>
            </a:r>
          </a:p>
          <a:p>
            <a:pPr marL="174982" indent="-174982">
              <a:buFont typeface="Arial" panose="020B0604020202020204" pitchFamily="34" charset="0"/>
              <a:buChar char="•"/>
            </a:pPr>
            <a:r>
              <a:rPr lang="en-US" dirty="0"/>
              <a:t>The help candidates to decide if they are a potential match and if the position is even of interest.</a:t>
            </a:r>
          </a:p>
          <a:p>
            <a:endParaRPr lang="en-US" dirty="0"/>
          </a:p>
          <a:p>
            <a:r>
              <a:rPr lang="en-US" dirty="0"/>
              <a:t>For Employers . . .</a:t>
            </a:r>
          </a:p>
          <a:p>
            <a:pPr marL="174982" indent="-174982">
              <a:buFont typeface="Arial" panose="020B0604020202020204" pitchFamily="34" charset="0"/>
              <a:buChar char="•"/>
            </a:pPr>
            <a:r>
              <a:rPr lang="en-US" dirty="0"/>
              <a:t>Writing and updating job descriptions is an opportunity to refine the position and improve the library</a:t>
            </a:r>
          </a:p>
          <a:p>
            <a:pPr marL="174982" indent="-174982">
              <a:buFont typeface="Arial" panose="020B0604020202020204" pitchFamily="34" charset="0"/>
              <a:buChar char="•"/>
            </a:pPr>
            <a:r>
              <a:rPr lang="en-US" dirty="0"/>
              <a:t>Important tool for measuring candidates – education, skills, experience</a:t>
            </a:r>
          </a:p>
          <a:p>
            <a:pPr marL="174982" indent="-174982">
              <a:buFont typeface="Arial" panose="020B0604020202020204" pitchFamily="34" charset="0"/>
              <a:buChar char="•"/>
            </a:pPr>
            <a:r>
              <a:rPr lang="en-US" dirty="0"/>
              <a:t>Important tool down the road for employee evaluations</a:t>
            </a:r>
          </a:p>
          <a:p>
            <a:endParaRPr lang="en-US" dirty="0"/>
          </a:p>
          <a:p>
            <a:r>
              <a:rPr lang="en-US" dirty="0"/>
              <a:t>A solid job description could keep you out of legal trouble . . .</a:t>
            </a:r>
          </a:p>
          <a:p>
            <a:pPr marL="174982" indent="-174982">
              <a:buFont typeface="Arial" panose="020B0604020202020204" pitchFamily="34" charset="0"/>
              <a:buChar char="•"/>
            </a:pPr>
            <a:r>
              <a:rPr lang="en-US" dirty="0"/>
              <a:t>Claims of discrimination from an applicant.  You may need to point to a specific skill or education </a:t>
            </a:r>
            <a:r>
              <a:rPr lang="en-US" u="sng" dirty="0"/>
              <a:t>requirement</a:t>
            </a:r>
            <a:r>
              <a:rPr lang="en-US" u="none" dirty="0"/>
              <a:t> that precluded an applicant from being considered.</a:t>
            </a:r>
            <a:endParaRPr lang="en-US" u="sng" dirty="0"/>
          </a:p>
          <a:p>
            <a:pPr marL="174982" indent="-174982">
              <a:buFont typeface="Arial" panose="020B0604020202020204" pitchFamily="34" charset="0"/>
              <a:buChar char="•"/>
            </a:pPr>
            <a:r>
              <a:rPr lang="en-US" dirty="0"/>
              <a:t>Termination decisions</a:t>
            </a:r>
          </a:p>
          <a:p>
            <a:endParaRPr lang="en-US" dirty="0"/>
          </a:p>
          <a:p>
            <a:r>
              <a:rPr lang="en-US" dirty="0"/>
              <a:t>Collectively, job descriptions help to make sure you have the right pieces to complete the staffing puzzle.</a:t>
            </a:r>
          </a:p>
          <a:p>
            <a:endParaRPr lang="en-US" dirty="0"/>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9</a:t>
            </a:fld>
            <a:endParaRPr lang="en-US" dirty="0"/>
          </a:p>
        </p:txBody>
      </p:sp>
    </p:spTree>
    <p:extLst>
      <p:ext uri="{BB962C8B-B14F-4D97-AF65-F5344CB8AC3E}">
        <p14:creationId xmlns:p14="http://schemas.microsoft.com/office/powerpoint/2010/main" val="1225400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endParaRPr lang="en-US" dirty="0"/>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endParaRPr lang="en-US" dirty="0"/>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dirty="0"/>
              <a:t>Click to edit Master text styles</a:t>
            </a:r>
          </a:p>
          <a:p>
            <a:pPr lvl="1"/>
            <a:r>
              <a:rPr lang="en-US" dirty="0"/>
              <a:t>Second level</a:t>
            </a:r>
          </a:p>
          <a:p>
            <a:pPr lvl="2"/>
            <a:r>
              <a:rPr lang="en-US" dirty="0"/>
              <a:t>Third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endParaRPr lang="en-US" dirty="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endParaRPr lang="en-US" dirty="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endParaRPr lang="en-US" dirty="0"/>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dirty="0"/>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validityscreening.com/"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nekls.org/kla-2023"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5093208" y="2030599"/>
            <a:ext cx="6592824" cy="3099185"/>
          </a:xfrm>
        </p:spPr>
        <p:txBody>
          <a:bodyPr>
            <a:normAutofit fontScale="90000"/>
          </a:bodyPr>
          <a:lstStyle/>
          <a:p>
            <a:r>
              <a:rPr lang="en-US" dirty="0">
                <a:solidFill>
                  <a:srgbClr val="FFFFFF"/>
                </a:solidFill>
              </a:rPr>
              <a:t>Meeting the HR Challenge: recruiting and hiring great employees</a:t>
            </a:r>
            <a:endParaRPr lang="en-US" dirty="0"/>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a:xfrm>
            <a:off x="5093208" y="5593606"/>
            <a:ext cx="6592824" cy="624314"/>
          </a:xfrm>
        </p:spPr>
        <p:txBody>
          <a:bodyPr/>
          <a:lstStyle/>
          <a:p>
            <a:r>
              <a:rPr lang="en-US" dirty="0">
                <a:solidFill>
                  <a:srgbClr val="FFFFFF"/>
                </a:solidFill>
              </a:rPr>
              <a:t>Kansas Library Association Conference 2023</a:t>
            </a:r>
            <a:endParaRPr lang="en-US" dirty="0"/>
          </a:p>
        </p:txBody>
      </p:sp>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174D-3A61-44FF-BF76-0402CC1BD219}"/>
              </a:ext>
            </a:extLst>
          </p:cNvPr>
          <p:cNvSpPr>
            <a:spLocks noGrp="1"/>
          </p:cNvSpPr>
          <p:nvPr>
            <p:ph type="title"/>
          </p:nvPr>
        </p:nvSpPr>
        <p:spPr/>
        <p:txBody>
          <a:bodyPr/>
          <a:lstStyle/>
          <a:p>
            <a:r>
              <a:rPr lang="en-US" dirty="0"/>
              <a:t>Elements of a job description  </a:t>
            </a:r>
          </a:p>
        </p:txBody>
      </p:sp>
      <p:sp>
        <p:nvSpPr>
          <p:cNvPr id="3" name="Content Placeholder 2">
            <a:extLst>
              <a:ext uri="{FF2B5EF4-FFF2-40B4-BE49-F238E27FC236}">
                <a16:creationId xmlns:a16="http://schemas.microsoft.com/office/drawing/2014/main" id="{6E3E4F9B-E998-4DE3-978E-C262F36D4BBB}"/>
              </a:ext>
            </a:extLst>
          </p:cNvPr>
          <p:cNvSpPr>
            <a:spLocks noGrp="1"/>
          </p:cNvSpPr>
          <p:nvPr>
            <p:ph idx="1"/>
          </p:nvPr>
        </p:nvSpPr>
        <p:spPr>
          <a:xfrm>
            <a:off x="539496" y="1858088"/>
            <a:ext cx="5556504" cy="3859742"/>
          </a:xfrm>
        </p:spPr>
        <p:txBody>
          <a:bodyPr>
            <a:normAutofit/>
          </a:bodyPr>
          <a:lstStyle/>
          <a:p>
            <a:r>
              <a:rPr lang="en-US" dirty="0"/>
              <a:t>Job Title</a:t>
            </a:r>
          </a:p>
          <a:p>
            <a:r>
              <a:rPr lang="en-US" dirty="0"/>
              <a:t>Exempt or Non-exempt</a:t>
            </a:r>
          </a:p>
          <a:p>
            <a:r>
              <a:rPr lang="en-US" dirty="0"/>
              <a:t>Supervisor</a:t>
            </a:r>
          </a:p>
          <a:p>
            <a:r>
              <a:rPr lang="en-US" dirty="0"/>
              <a:t>Job Summary</a:t>
            </a:r>
          </a:p>
          <a:p>
            <a:r>
              <a:rPr lang="en-US" dirty="0"/>
              <a:t>Essential Functions</a:t>
            </a:r>
          </a:p>
          <a:p>
            <a:r>
              <a:rPr lang="en-US" dirty="0"/>
              <a:t>Other job responsibilities</a:t>
            </a:r>
          </a:p>
          <a:p>
            <a:endParaRPr lang="en-US" dirty="0"/>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42ADD6A3-4C35-4900-80BB-DD13B7CE81E0}"/>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10</a:t>
            </a:fld>
            <a:endParaRPr lang="en-US" dirty="0">
              <a:solidFill>
                <a:prstClr val="black">
                  <a:tint val="75000"/>
                </a:prstClr>
              </a:solidFill>
            </a:endParaRPr>
          </a:p>
        </p:txBody>
      </p:sp>
      <p:sp>
        <p:nvSpPr>
          <p:cNvPr id="4" name="Content Placeholder 2">
            <a:extLst>
              <a:ext uri="{FF2B5EF4-FFF2-40B4-BE49-F238E27FC236}">
                <a16:creationId xmlns:a16="http://schemas.microsoft.com/office/drawing/2014/main" id="{0BA95A50-02C4-D35A-D58C-8E7457CCDCF8}"/>
              </a:ext>
            </a:extLst>
          </p:cNvPr>
          <p:cNvSpPr txBox="1">
            <a:spLocks/>
          </p:cNvSpPr>
          <p:nvPr/>
        </p:nvSpPr>
        <p:spPr>
          <a:xfrm>
            <a:off x="6096000" y="1690689"/>
            <a:ext cx="5556504" cy="3464408"/>
          </a:xfrm>
          <a:prstGeom prst="rect">
            <a:avLst/>
          </a:prstGeom>
          <a:solidFill>
            <a:schemeClr val="accent5">
              <a:lumMod val="20000"/>
              <a:lumOff val="80000"/>
              <a:alpha val="64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800" dirty="0"/>
          </a:p>
          <a:p>
            <a:r>
              <a:rPr lang="en-US" dirty="0"/>
              <a:t>Qualifications</a:t>
            </a:r>
          </a:p>
          <a:p>
            <a:r>
              <a:rPr lang="en-US" dirty="0"/>
              <a:t>Physical requirements to perform the job</a:t>
            </a:r>
          </a:p>
          <a:p>
            <a:r>
              <a:rPr lang="en-US" dirty="0"/>
              <a:t>Special licensing or certifications (e.g. CPA, CDL)</a:t>
            </a:r>
          </a:p>
          <a:p>
            <a:r>
              <a:rPr lang="en-US" dirty="0"/>
              <a:t>Date of last revision</a:t>
            </a:r>
          </a:p>
          <a:p>
            <a:pPr marL="0" indent="0">
              <a:buNone/>
            </a:pPr>
            <a:endParaRPr lang="en-US" dirty="0"/>
          </a:p>
          <a:p>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777945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3E4F9B-E998-4DE3-978E-C262F36D4BBB}"/>
              </a:ext>
            </a:extLst>
          </p:cNvPr>
          <p:cNvSpPr>
            <a:spLocks noGrp="1"/>
          </p:cNvSpPr>
          <p:nvPr>
            <p:ph idx="1"/>
          </p:nvPr>
        </p:nvSpPr>
        <p:spPr>
          <a:xfrm>
            <a:off x="539496" y="753035"/>
            <a:ext cx="5556504" cy="4964795"/>
          </a:xfrm>
        </p:spPr>
        <p:txBody>
          <a:bodyPr>
            <a:normAutofit/>
          </a:bodyPr>
          <a:lstStyle/>
          <a:p>
            <a:pPr marL="0" indent="0">
              <a:buNone/>
            </a:pPr>
            <a:r>
              <a:rPr lang="en-US" b="1" dirty="0"/>
              <a:t>Exempt</a:t>
            </a:r>
          </a:p>
          <a:p>
            <a:pPr marL="0" indent="0">
              <a:buNone/>
            </a:pPr>
            <a:endParaRPr lang="en-US" dirty="0"/>
          </a:p>
          <a:p>
            <a:r>
              <a:rPr lang="en-US" dirty="0"/>
              <a:t>Compensated at a rate not less than $684 per week </a:t>
            </a:r>
          </a:p>
          <a:p>
            <a:r>
              <a:rPr lang="en-US" dirty="0"/>
              <a:t>Exemption for </a:t>
            </a:r>
            <a:r>
              <a:rPr lang="en-US" b="1" dirty="0"/>
              <a:t>duties test</a:t>
            </a:r>
          </a:p>
          <a:p>
            <a:r>
              <a:rPr lang="en-US" dirty="0"/>
              <a:t>Position exercises discretion and independent judgement</a:t>
            </a:r>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42ADD6A3-4C35-4900-80BB-DD13B7CE81E0}"/>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11</a:t>
            </a:fld>
            <a:endParaRPr lang="en-US" dirty="0">
              <a:solidFill>
                <a:prstClr val="black">
                  <a:tint val="75000"/>
                </a:prstClr>
              </a:solidFill>
            </a:endParaRPr>
          </a:p>
        </p:txBody>
      </p:sp>
      <p:sp>
        <p:nvSpPr>
          <p:cNvPr id="4" name="Content Placeholder 2">
            <a:extLst>
              <a:ext uri="{FF2B5EF4-FFF2-40B4-BE49-F238E27FC236}">
                <a16:creationId xmlns:a16="http://schemas.microsoft.com/office/drawing/2014/main" id="{0BA95A50-02C4-D35A-D58C-8E7457CCDCF8}"/>
              </a:ext>
            </a:extLst>
          </p:cNvPr>
          <p:cNvSpPr txBox="1">
            <a:spLocks/>
          </p:cNvSpPr>
          <p:nvPr/>
        </p:nvSpPr>
        <p:spPr>
          <a:xfrm>
            <a:off x="6096000" y="753035"/>
            <a:ext cx="5556504" cy="4964794"/>
          </a:xfrm>
          <a:prstGeom prst="rect">
            <a:avLst/>
          </a:prstGeom>
          <a:solidFill>
            <a:schemeClr val="accent5">
              <a:lumMod val="20000"/>
              <a:lumOff val="80000"/>
              <a:alpha val="64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Non-exempt</a:t>
            </a:r>
          </a:p>
          <a:p>
            <a:endParaRPr lang="en-US" dirty="0"/>
          </a:p>
          <a:p>
            <a:r>
              <a:rPr lang="en-US" dirty="0"/>
              <a:t>Earn less than $684 per week or $35,568 per year</a:t>
            </a:r>
          </a:p>
          <a:p>
            <a:r>
              <a:rPr lang="en-US" dirty="0"/>
              <a:t>Do not meet the requirements of an appropriate </a:t>
            </a:r>
            <a:r>
              <a:rPr lang="en-US" b="1" dirty="0"/>
              <a:t>duties test</a:t>
            </a:r>
          </a:p>
          <a:p>
            <a:r>
              <a:rPr lang="en-US" dirty="0"/>
              <a:t>Must pay non-exempt employees no less than </a:t>
            </a:r>
            <a:r>
              <a:rPr lang="en-US" b="1" dirty="0"/>
              <a:t>time and one half </a:t>
            </a:r>
            <a:r>
              <a:rPr lang="en-US" dirty="0"/>
              <a:t>their regular pay rate for each hour over 40 in a workweek</a:t>
            </a:r>
          </a:p>
        </p:txBody>
      </p:sp>
    </p:spTree>
    <p:extLst>
      <p:ext uri="{BB962C8B-B14F-4D97-AF65-F5344CB8AC3E}">
        <p14:creationId xmlns:p14="http://schemas.microsoft.com/office/powerpoint/2010/main" val="820670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BC21A3-F32B-4910-B800-FE4D248B0701}"/>
              </a:ext>
            </a:extLst>
          </p:cNvPr>
          <p:cNvSpPr>
            <a:spLocks noGrp="1"/>
          </p:cNvSpPr>
          <p:nvPr>
            <p:ph type="ftr" sz="quarter" idx="11"/>
          </p:nvPr>
        </p:nvSpPr>
        <p:spPr/>
        <p:txBody>
          <a:body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F87D3057-B83E-41DA-ADF4-1F23432A39C8}"/>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12</a:t>
            </a:fld>
            <a:endParaRPr lang="en-US" dirty="0">
              <a:solidFill>
                <a:prstClr val="black">
                  <a:tint val="75000"/>
                </a:prstClr>
              </a:solidFill>
            </a:endParaRPr>
          </a:p>
        </p:txBody>
      </p:sp>
      <p:sp>
        <p:nvSpPr>
          <p:cNvPr id="2" name="Title 1">
            <a:extLst>
              <a:ext uri="{FF2B5EF4-FFF2-40B4-BE49-F238E27FC236}">
                <a16:creationId xmlns:a16="http://schemas.microsoft.com/office/drawing/2014/main" id="{DA8E99AC-CEBA-6ADB-7B7E-D095CC30417E}"/>
              </a:ext>
            </a:extLst>
          </p:cNvPr>
          <p:cNvSpPr txBox="1">
            <a:spLocks/>
          </p:cNvSpPr>
          <p:nvPr/>
        </p:nvSpPr>
        <p:spPr>
          <a:xfrm>
            <a:off x="539496"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Inspirational job summary</a:t>
            </a:r>
          </a:p>
        </p:txBody>
      </p:sp>
      <p:sp>
        <p:nvSpPr>
          <p:cNvPr id="3" name="Content Placeholder 2">
            <a:extLst>
              <a:ext uri="{FF2B5EF4-FFF2-40B4-BE49-F238E27FC236}">
                <a16:creationId xmlns:a16="http://schemas.microsoft.com/office/drawing/2014/main" id="{D4D923CB-5180-37CB-E3B6-2CDF60A5DB4F}"/>
              </a:ext>
            </a:extLst>
          </p:cNvPr>
          <p:cNvSpPr txBox="1">
            <a:spLocks/>
          </p:cNvSpPr>
          <p:nvPr/>
        </p:nvSpPr>
        <p:spPr>
          <a:xfrm>
            <a:off x="1179576" y="1411941"/>
            <a:ext cx="9875520" cy="20170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Library Aide greets and assists library patrons in-person and on the telephone. Library materials are charged and discharged in accordance with established Library policies and procedures.</a:t>
            </a:r>
          </a:p>
        </p:txBody>
      </p:sp>
      <p:sp>
        <p:nvSpPr>
          <p:cNvPr id="6" name="Content Placeholder 2">
            <a:extLst>
              <a:ext uri="{FF2B5EF4-FFF2-40B4-BE49-F238E27FC236}">
                <a16:creationId xmlns:a16="http://schemas.microsoft.com/office/drawing/2014/main" id="{D6A6D580-16EF-0EA2-F501-BABF9F187B38}"/>
              </a:ext>
            </a:extLst>
          </p:cNvPr>
          <p:cNvSpPr txBox="1">
            <a:spLocks/>
          </p:cNvSpPr>
          <p:nvPr/>
        </p:nvSpPr>
        <p:spPr>
          <a:xfrm>
            <a:off x="1179576" y="3609508"/>
            <a:ext cx="9875520" cy="2017059"/>
          </a:xfrm>
          <a:prstGeom prst="rect">
            <a:avLst/>
          </a:prstGeom>
          <a:solidFill>
            <a:schemeClr val="accent5">
              <a:lumMod val="20000"/>
              <a:lumOff val="8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t>The Library Aide demonstrates a passion for great customer service by greeting library patrons and assisting them with a variety of information needs. Applies technology and communication skills to interact with patrons in-person, on the telephone and digitally.</a:t>
            </a:r>
          </a:p>
        </p:txBody>
      </p:sp>
    </p:spTree>
    <p:extLst>
      <p:ext uri="{BB962C8B-B14F-4D97-AF65-F5344CB8AC3E}">
        <p14:creationId xmlns:p14="http://schemas.microsoft.com/office/powerpoint/2010/main" val="955165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BC21A3-F32B-4910-B800-FE4D248B0701}"/>
              </a:ext>
            </a:extLst>
          </p:cNvPr>
          <p:cNvSpPr>
            <a:spLocks noGrp="1"/>
          </p:cNvSpPr>
          <p:nvPr>
            <p:ph type="ftr" sz="quarter" idx="11"/>
          </p:nvPr>
        </p:nvSpPr>
        <p:spPr/>
        <p:txBody>
          <a:body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F87D3057-B83E-41DA-ADF4-1F23432A39C8}"/>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13</a:t>
            </a:fld>
            <a:endParaRPr lang="en-US" dirty="0">
              <a:solidFill>
                <a:prstClr val="black">
                  <a:tint val="75000"/>
                </a:prstClr>
              </a:solidFill>
            </a:endParaRPr>
          </a:p>
        </p:txBody>
      </p:sp>
      <p:sp>
        <p:nvSpPr>
          <p:cNvPr id="2" name="Title 1">
            <a:extLst>
              <a:ext uri="{FF2B5EF4-FFF2-40B4-BE49-F238E27FC236}">
                <a16:creationId xmlns:a16="http://schemas.microsoft.com/office/drawing/2014/main" id="{DA8E99AC-CEBA-6ADB-7B7E-D095CC30417E}"/>
              </a:ext>
            </a:extLst>
          </p:cNvPr>
          <p:cNvSpPr txBox="1">
            <a:spLocks/>
          </p:cNvSpPr>
          <p:nvPr/>
        </p:nvSpPr>
        <p:spPr>
          <a:xfrm>
            <a:off x="539496"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Key language </a:t>
            </a:r>
          </a:p>
        </p:txBody>
      </p:sp>
      <p:sp>
        <p:nvSpPr>
          <p:cNvPr id="3" name="Content Placeholder 2">
            <a:extLst>
              <a:ext uri="{FF2B5EF4-FFF2-40B4-BE49-F238E27FC236}">
                <a16:creationId xmlns:a16="http://schemas.microsoft.com/office/drawing/2014/main" id="{D4D923CB-5180-37CB-E3B6-2CDF60A5DB4F}"/>
              </a:ext>
            </a:extLst>
          </p:cNvPr>
          <p:cNvSpPr txBox="1">
            <a:spLocks/>
          </p:cNvSpPr>
          <p:nvPr/>
        </p:nvSpPr>
        <p:spPr>
          <a:xfrm>
            <a:off x="1179576" y="1690688"/>
            <a:ext cx="9875520" cy="408015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t>The Anytown Library </a:t>
            </a:r>
            <a:r>
              <a:rPr lang="en-US" b="1" i="1" dirty="0"/>
              <a:t>reserves the right </a:t>
            </a:r>
            <a:r>
              <a:rPr lang="en-US" i="1" dirty="0"/>
              <a:t>to modify, interpret or apply this job description in any way the Library desires. This job description in no way implies that these are the only duties, including essential duties, to be performed by the employee occupying the position.</a:t>
            </a:r>
          </a:p>
          <a:p>
            <a:pPr marL="0" indent="0">
              <a:buNone/>
            </a:pPr>
            <a:r>
              <a:rPr lang="en-US" i="1" dirty="0"/>
              <a:t>This job description is not an employment contract, implied or otherwise. The library remains and </a:t>
            </a:r>
            <a:r>
              <a:rPr lang="en-US" b="1" i="1" dirty="0"/>
              <a:t>“at-will” employer</a:t>
            </a:r>
            <a:r>
              <a:rPr lang="en-US" i="1" dirty="0"/>
              <a:t>.</a:t>
            </a:r>
          </a:p>
          <a:p>
            <a:pPr marL="0" indent="0">
              <a:buNone/>
            </a:pPr>
            <a:r>
              <a:rPr lang="en-US" i="1" dirty="0"/>
              <a:t>Qualified employees who require </a:t>
            </a:r>
            <a:r>
              <a:rPr lang="en-US" b="1" i="1" dirty="0"/>
              <a:t>reasonable accommodations</a:t>
            </a:r>
            <a:r>
              <a:rPr lang="en-US" i="1" dirty="0"/>
              <a:t> to perform the essential functions of the position should notify the Library Director.</a:t>
            </a:r>
          </a:p>
          <a:p>
            <a:pPr marL="0" indent="0">
              <a:buNone/>
            </a:pPr>
            <a:endParaRPr lang="en-US" dirty="0"/>
          </a:p>
          <a:p>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26776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9272" y="1607167"/>
            <a:ext cx="5559552" cy="2128810"/>
          </a:xfrm>
        </p:spPr>
        <p:txBody>
          <a:bodyPr/>
          <a:lstStyle/>
          <a:p>
            <a:r>
              <a:rPr lang="en-US" dirty="0">
                <a:solidFill>
                  <a:srgbClr val="FFFFFF"/>
                </a:solidFill>
              </a:rPr>
              <a:t>Ready to Post</a:t>
            </a:r>
            <a:endParaRPr lang="en-US"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r>
              <a:rPr lang="en-US" i="1" dirty="0">
                <a:solidFill>
                  <a:srgbClr val="FFFFFF"/>
                </a:solidFill>
              </a:rPr>
              <a:t>Job ads are the inspirational draw!</a:t>
            </a:r>
          </a:p>
          <a:p>
            <a:endParaRPr lang="en-US" dirty="0"/>
          </a:p>
        </p:txBody>
      </p:sp>
    </p:spTree>
    <p:extLst>
      <p:ext uri="{BB962C8B-B14F-4D97-AF65-F5344CB8AC3E}">
        <p14:creationId xmlns:p14="http://schemas.microsoft.com/office/powerpoint/2010/main" val="978671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BC21A3-F32B-4910-B800-FE4D248B0701}"/>
              </a:ext>
            </a:extLst>
          </p:cNvPr>
          <p:cNvSpPr>
            <a:spLocks noGrp="1"/>
          </p:cNvSpPr>
          <p:nvPr>
            <p:ph type="ftr" sz="quarter" idx="11"/>
          </p:nvPr>
        </p:nvSpPr>
        <p:spPr/>
        <p:txBody>
          <a:body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F87D3057-B83E-41DA-ADF4-1F23432A39C8}"/>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15</a:t>
            </a:fld>
            <a:endParaRPr lang="en-US" dirty="0">
              <a:solidFill>
                <a:prstClr val="black">
                  <a:tint val="75000"/>
                </a:prstClr>
              </a:solidFill>
            </a:endParaRPr>
          </a:p>
        </p:txBody>
      </p:sp>
      <p:sp>
        <p:nvSpPr>
          <p:cNvPr id="2" name="Title 1">
            <a:extLst>
              <a:ext uri="{FF2B5EF4-FFF2-40B4-BE49-F238E27FC236}">
                <a16:creationId xmlns:a16="http://schemas.microsoft.com/office/drawing/2014/main" id="{9B386655-2308-9614-57B4-190007E00240}"/>
              </a:ext>
            </a:extLst>
          </p:cNvPr>
          <p:cNvSpPr txBox="1">
            <a:spLocks/>
          </p:cNvSpPr>
          <p:nvPr/>
        </p:nvSpPr>
        <p:spPr>
          <a:xfrm>
            <a:off x="632260" y="44463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Inspire within the Job Ad</a:t>
            </a:r>
          </a:p>
        </p:txBody>
      </p:sp>
      <p:sp>
        <p:nvSpPr>
          <p:cNvPr id="3" name="Content Placeholder 2">
            <a:extLst>
              <a:ext uri="{FF2B5EF4-FFF2-40B4-BE49-F238E27FC236}">
                <a16:creationId xmlns:a16="http://schemas.microsoft.com/office/drawing/2014/main" id="{91F6DD05-0E75-1541-C132-1CA7284F4189}"/>
              </a:ext>
            </a:extLst>
          </p:cNvPr>
          <p:cNvSpPr txBox="1">
            <a:spLocks/>
          </p:cNvSpPr>
          <p:nvPr/>
        </p:nvSpPr>
        <p:spPr>
          <a:xfrm>
            <a:off x="1260348" y="1770200"/>
            <a:ext cx="4636869" cy="38597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Job Title</a:t>
            </a:r>
          </a:p>
          <a:p>
            <a:r>
              <a:rPr lang="en-US" dirty="0"/>
              <a:t>About the Community</a:t>
            </a:r>
          </a:p>
          <a:p>
            <a:r>
              <a:rPr lang="en-US" dirty="0"/>
              <a:t>About the Library – what makes you special?</a:t>
            </a:r>
          </a:p>
          <a:p>
            <a:r>
              <a:rPr lang="en-US" dirty="0"/>
              <a:t>About You (applicant)</a:t>
            </a:r>
          </a:p>
          <a:p>
            <a:endParaRPr lang="en-US" dirty="0"/>
          </a:p>
          <a:p>
            <a:endParaRPr lang="en-US" dirty="0"/>
          </a:p>
          <a:p>
            <a:pPr marL="0" indent="0">
              <a:buFont typeface="Arial" panose="020B0604020202020204" pitchFamily="34" charset="0"/>
              <a:buNone/>
            </a:pPr>
            <a:endParaRPr lang="en-US" dirty="0"/>
          </a:p>
        </p:txBody>
      </p:sp>
      <p:sp>
        <p:nvSpPr>
          <p:cNvPr id="8" name="Content Placeholder 2">
            <a:extLst>
              <a:ext uri="{FF2B5EF4-FFF2-40B4-BE49-F238E27FC236}">
                <a16:creationId xmlns:a16="http://schemas.microsoft.com/office/drawing/2014/main" id="{8B866289-F0CA-38AE-917A-84CE3DE9BEAD}"/>
              </a:ext>
            </a:extLst>
          </p:cNvPr>
          <p:cNvSpPr txBox="1">
            <a:spLocks/>
          </p:cNvSpPr>
          <p:nvPr/>
        </p:nvSpPr>
        <p:spPr>
          <a:xfrm>
            <a:off x="6408818" y="1771235"/>
            <a:ext cx="4636869" cy="31333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About the Job, including wage hiring range</a:t>
            </a:r>
          </a:p>
          <a:p>
            <a:r>
              <a:rPr lang="en-US" dirty="0"/>
              <a:t>Benefits</a:t>
            </a:r>
          </a:p>
          <a:p>
            <a:r>
              <a:rPr lang="en-US" dirty="0"/>
              <a:t>Timeline</a:t>
            </a:r>
          </a:p>
          <a:p>
            <a:r>
              <a:rPr lang="en-US" dirty="0"/>
              <a:t>Instructions for applying</a:t>
            </a:r>
          </a:p>
          <a:p>
            <a:r>
              <a:rPr lang="en-US" dirty="0"/>
              <a:t>Learn more </a:t>
            </a:r>
            <a:r>
              <a:rPr lang="en-US" b="1" u="sng" dirty="0">
                <a:solidFill>
                  <a:schemeClr val="accent4">
                    <a:lumMod val="60000"/>
                    <a:lumOff val="40000"/>
                  </a:schemeClr>
                </a:solidFill>
              </a:rPr>
              <a:t>here</a:t>
            </a:r>
          </a:p>
          <a:p>
            <a:pPr marL="0" indent="0">
              <a:buNone/>
            </a:pPr>
            <a:endParaRPr lang="en-US" dirty="0"/>
          </a:p>
          <a:p>
            <a:pPr marL="0" indent="0">
              <a:buFont typeface="Arial" panose="020B0604020202020204" pitchFamily="34" charset="0"/>
              <a:buNone/>
            </a:pPr>
            <a:endParaRPr lang="en-US" dirty="0"/>
          </a:p>
        </p:txBody>
      </p:sp>
      <p:sp>
        <p:nvSpPr>
          <p:cNvPr id="9" name="TextBox 8">
            <a:extLst>
              <a:ext uri="{FF2B5EF4-FFF2-40B4-BE49-F238E27FC236}">
                <a16:creationId xmlns:a16="http://schemas.microsoft.com/office/drawing/2014/main" id="{0CB04B58-8221-7403-5571-F94A17280B3F}"/>
              </a:ext>
            </a:extLst>
          </p:cNvPr>
          <p:cNvSpPr txBox="1"/>
          <p:nvPr/>
        </p:nvSpPr>
        <p:spPr>
          <a:xfrm>
            <a:off x="2737965" y="5338394"/>
            <a:ext cx="7341705" cy="800219"/>
          </a:xfrm>
          <a:prstGeom prst="rect">
            <a:avLst/>
          </a:prstGeom>
          <a:noFill/>
        </p:spPr>
        <p:txBody>
          <a:bodyPr wrap="square" rtlCol="0">
            <a:spAutoFit/>
          </a:bodyPr>
          <a:lstStyle/>
          <a:p>
            <a:r>
              <a:rPr lang="en-US" sz="2800" dirty="0"/>
              <a:t>https://bradburymiller.com/current-clients/</a:t>
            </a:r>
          </a:p>
          <a:p>
            <a:endParaRPr lang="en-US" dirty="0"/>
          </a:p>
        </p:txBody>
      </p:sp>
    </p:spTree>
    <p:extLst>
      <p:ext uri="{BB962C8B-B14F-4D97-AF65-F5344CB8AC3E}">
        <p14:creationId xmlns:p14="http://schemas.microsoft.com/office/powerpoint/2010/main" val="3394014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174D-3A61-44FF-BF76-0402CC1BD219}"/>
              </a:ext>
            </a:extLst>
          </p:cNvPr>
          <p:cNvSpPr>
            <a:spLocks noGrp="1"/>
          </p:cNvSpPr>
          <p:nvPr>
            <p:ph type="title"/>
          </p:nvPr>
        </p:nvSpPr>
        <p:spPr/>
        <p:txBody>
          <a:bodyPr/>
          <a:lstStyle/>
          <a:p>
            <a:r>
              <a:rPr lang="en-US" dirty="0"/>
              <a:t>Support the Post . . .</a:t>
            </a:r>
          </a:p>
        </p:txBody>
      </p:sp>
      <p:sp>
        <p:nvSpPr>
          <p:cNvPr id="3" name="Content Placeholder 2">
            <a:extLst>
              <a:ext uri="{FF2B5EF4-FFF2-40B4-BE49-F238E27FC236}">
                <a16:creationId xmlns:a16="http://schemas.microsoft.com/office/drawing/2014/main" id="{6E3E4F9B-E998-4DE3-978E-C262F36D4BBB}"/>
              </a:ext>
            </a:extLst>
          </p:cNvPr>
          <p:cNvSpPr>
            <a:spLocks noGrp="1"/>
          </p:cNvSpPr>
          <p:nvPr>
            <p:ph idx="1"/>
          </p:nvPr>
        </p:nvSpPr>
        <p:spPr>
          <a:xfrm>
            <a:off x="1179576" y="1911096"/>
            <a:ext cx="9875520" cy="3859742"/>
          </a:xfrm>
        </p:spPr>
        <p:txBody>
          <a:bodyPr>
            <a:normAutofit/>
          </a:bodyPr>
          <a:lstStyle/>
          <a:p>
            <a:r>
              <a:rPr lang="en-US" dirty="0"/>
              <a:t>Job page on your website</a:t>
            </a:r>
          </a:p>
          <a:p>
            <a:r>
              <a:rPr lang="en-US" dirty="0"/>
              <a:t>Name a point person (director; chair of a search committee)</a:t>
            </a:r>
          </a:p>
          <a:p>
            <a:r>
              <a:rPr lang="en-US" dirty="0"/>
              <a:t>Decide how you want to receive materials</a:t>
            </a:r>
          </a:p>
          <a:p>
            <a:r>
              <a:rPr lang="en-US" dirty="0"/>
              <a:t>Identify links to key community resources</a:t>
            </a:r>
          </a:p>
          <a:p>
            <a:endParaRPr lang="en-US" dirty="0"/>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42ADD6A3-4C35-4900-80BB-DD13B7CE81E0}"/>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16</a:t>
            </a:fld>
            <a:endParaRPr lang="en-US" dirty="0">
              <a:solidFill>
                <a:prstClr val="black">
                  <a:tint val="75000"/>
                </a:prstClr>
              </a:solidFill>
            </a:endParaRPr>
          </a:p>
        </p:txBody>
      </p:sp>
    </p:spTree>
    <p:extLst>
      <p:ext uri="{BB962C8B-B14F-4D97-AF65-F5344CB8AC3E}">
        <p14:creationId xmlns:p14="http://schemas.microsoft.com/office/powerpoint/2010/main" val="478051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BC21A3-F32B-4910-B800-FE4D248B0701}"/>
              </a:ext>
            </a:extLst>
          </p:cNvPr>
          <p:cNvSpPr>
            <a:spLocks noGrp="1"/>
          </p:cNvSpPr>
          <p:nvPr>
            <p:ph type="ftr" sz="quarter" idx="11"/>
          </p:nvPr>
        </p:nvSpPr>
        <p:spPr/>
        <p:txBody>
          <a:body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F87D3057-B83E-41DA-ADF4-1F23432A39C8}"/>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17</a:t>
            </a:fld>
            <a:endParaRPr lang="en-US" dirty="0">
              <a:solidFill>
                <a:prstClr val="black">
                  <a:tint val="75000"/>
                </a:prstClr>
              </a:solidFill>
            </a:endParaRPr>
          </a:p>
        </p:txBody>
      </p:sp>
      <p:sp>
        <p:nvSpPr>
          <p:cNvPr id="2" name="Title 1">
            <a:extLst>
              <a:ext uri="{FF2B5EF4-FFF2-40B4-BE49-F238E27FC236}">
                <a16:creationId xmlns:a16="http://schemas.microsoft.com/office/drawing/2014/main" id="{30D6B0B7-3661-364B-1706-8BBA78B3D047}"/>
              </a:ext>
            </a:extLst>
          </p:cNvPr>
          <p:cNvSpPr txBox="1">
            <a:spLocks/>
          </p:cNvSpPr>
          <p:nvPr/>
        </p:nvSpPr>
        <p:spPr>
          <a:xfrm>
            <a:off x="539496" y="51089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Where to Post . . .</a:t>
            </a:r>
          </a:p>
        </p:txBody>
      </p:sp>
      <p:sp>
        <p:nvSpPr>
          <p:cNvPr id="3" name="Content Placeholder 2">
            <a:extLst>
              <a:ext uri="{FF2B5EF4-FFF2-40B4-BE49-F238E27FC236}">
                <a16:creationId xmlns:a16="http://schemas.microsoft.com/office/drawing/2014/main" id="{950001AA-A841-28D0-F5F2-F83EE05C5612}"/>
              </a:ext>
            </a:extLst>
          </p:cNvPr>
          <p:cNvSpPr txBox="1">
            <a:spLocks/>
          </p:cNvSpPr>
          <p:nvPr/>
        </p:nvSpPr>
        <p:spPr>
          <a:xfrm>
            <a:off x="1179576" y="2056868"/>
            <a:ext cx="10174224" cy="38597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Depends on the position</a:t>
            </a:r>
          </a:p>
          <a:p>
            <a:r>
              <a:rPr lang="en-US" dirty="0"/>
              <a:t>Local, regional, state, national</a:t>
            </a:r>
          </a:p>
          <a:p>
            <a:r>
              <a:rPr lang="en-US" dirty="0"/>
              <a:t>FREE outlets (e.g. KANLIB-L, KLA Job Bank, SLIM at ESU, </a:t>
            </a:r>
          </a:p>
          <a:p>
            <a:pPr marL="0" indent="0">
              <a:buNone/>
            </a:pPr>
            <a:r>
              <a:rPr lang="en-US" dirty="0"/>
              <a:t>         library website and social media)</a:t>
            </a:r>
          </a:p>
          <a:p>
            <a:r>
              <a:rPr lang="en-US" dirty="0"/>
              <a:t>PAID outlets (e.g. local newspaper, LinkedIn, Indeed)</a:t>
            </a:r>
          </a:p>
          <a:p>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50003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3EE02E7-DD32-447E-A951-9BFA2CED01F5}"/>
              </a:ext>
            </a:extLst>
          </p:cNvPr>
          <p:cNvSpPr>
            <a:spLocks noGrp="1"/>
          </p:cNvSpPr>
          <p:nvPr>
            <p:ph type="body" idx="1"/>
          </p:nvPr>
        </p:nvSpPr>
        <p:spPr/>
        <p:txBody>
          <a:bodyPr/>
          <a:lstStyle/>
          <a:p>
            <a:r>
              <a:rPr lang="en-US" dirty="0"/>
              <a:t>Walt Disney</a:t>
            </a:r>
          </a:p>
          <a:p>
            <a:endParaRPr lang="en-US" dirty="0"/>
          </a:p>
        </p:txBody>
      </p:sp>
      <p:sp>
        <p:nvSpPr>
          <p:cNvPr id="18" name="Footer Placeholder 17">
            <a:extLst>
              <a:ext uri="{FF2B5EF4-FFF2-40B4-BE49-F238E27FC236}">
                <a16:creationId xmlns:a16="http://schemas.microsoft.com/office/drawing/2014/main" id="{439BF4B2-6931-43C1-8924-3E02FA60CF60}"/>
              </a:ext>
            </a:extLst>
          </p:cNvPr>
          <p:cNvSpPr>
            <a:spLocks noGrp="1"/>
          </p:cNvSpPr>
          <p:nvPr>
            <p:ph type="ftr" sz="quarter" idx="12"/>
          </p:nvPr>
        </p:nvSpPr>
        <p:spPr/>
        <p:txBody>
          <a:bodyPr/>
          <a:lstStyle/>
          <a:p>
            <a:r>
              <a:rPr lang="en-US" dirty="0"/>
              <a:t>Presentation Title</a:t>
            </a:r>
          </a:p>
        </p:txBody>
      </p:sp>
      <p:sp>
        <p:nvSpPr>
          <p:cNvPr id="19" name="Slide Number Placeholder 18">
            <a:extLst>
              <a:ext uri="{FF2B5EF4-FFF2-40B4-BE49-F238E27FC236}">
                <a16:creationId xmlns:a16="http://schemas.microsoft.com/office/drawing/2014/main" id="{7728248D-4FCB-429D-AC4B-09580B545802}"/>
              </a:ext>
            </a:extLst>
          </p:cNvPr>
          <p:cNvSpPr>
            <a:spLocks noGrp="1"/>
          </p:cNvSpPr>
          <p:nvPr>
            <p:ph type="sldNum" sz="quarter" idx="13"/>
          </p:nvPr>
        </p:nvSpPr>
        <p:spPr/>
        <p:txBody>
          <a:bodyPr/>
          <a:lstStyle/>
          <a:p>
            <a:fld id="{D76B855D-E9CC-4FF8-AD85-6CDC7B89A0DE}" type="slidenum">
              <a:rPr lang="en-US" smtClean="0"/>
              <a:pPr/>
              <a:t>18</a:t>
            </a:fld>
            <a:endParaRPr lang="en-US" dirty="0"/>
          </a:p>
        </p:txBody>
      </p:sp>
      <p:sp>
        <p:nvSpPr>
          <p:cNvPr id="14" name="Arc 13">
            <a:extLst>
              <a:ext uri="{FF2B5EF4-FFF2-40B4-BE49-F238E27FC236}">
                <a16:creationId xmlns:a16="http://schemas.microsoft.com/office/drawing/2014/main" id="{FE1CEAEF-A1EC-4CA7-BEC1-407418518AC8}"/>
              </a:ext>
              <a:ext uri="{C183D7F6-B498-43B3-948B-1728B52AA6E4}">
                <adec:decorative xmlns:adec="http://schemas.microsoft.com/office/drawing/2017/decorative" val="1"/>
              </a:ext>
            </a:extLst>
          </p:cNvPr>
          <p:cNvSpPr/>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2FD37EC2-A256-4365-B98A-9FC89FE7E260}"/>
              </a:ext>
              <a:ext uri="{C183D7F6-B498-43B3-948B-1728B52AA6E4}">
                <adec:decorative xmlns:adec="http://schemas.microsoft.com/office/drawing/2017/decorative" val="1"/>
              </a:ext>
            </a:extLst>
          </p:cNvPr>
          <p:cNvSpPr/>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Placeholder 5">
            <a:extLst>
              <a:ext uri="{FF2B5EF4-FFF2-40B4-BE49-F238E27FC236}">
                <a16:creationId xmlns:a16="http://schemas.microsoft.com/office/drawing/2014/main" id="{A165E5AB-8CC7-3C8E-C6FE-D41EBE88C0AF}"/>
              </a:ext>
            </a:extLst>
          </p:cNvPr>
          <p:cNvPicPr>
            <a:picLocks noGrp="1" noChangeAspect="1"/>
          </p:cNvPicPr>
          <p:nvPr>
            <p:ph type="pic" sz="quarter" idx="10"/>
          </p:nvPr>
        </p:nvPicPr>
        <p:blipFill>
          <a:blip r:embed="rId3"/>
          <a:srcRect t="12500" b="12500"/>
          <a:stretch>
            <a:fillRect/>
          </a:stretch>
        </p:blipFill>
        <p:spPr/>
      </p:pic>
      <p:sp>
        <p:nvSpPr>
          <p:cNvPr id="8" name="Title 7">
            <a:extLst>
              <a:ext uri="{FF2B5EF4-FFF2-40B4-BE49-F238E27FC236}">
                <a16:creationId xmlns:a16="http://schemas.microsoft.com/office/drawing/2014/main" id="{4E808D1D-FE92-499E-982B-315DCF987C64}"/>
              </a:ext>
            </a:extLst>
          </p:cNvPr>
          <p:cNvSpPr>
            <a:spLocks noGrp="1"/>
          </p:cNvSpPr>
          <p:nvPr>
            <p:ph type="title"/>
          </p:nvPr>
        </p:nvSpPr>
        <p:spPr>
          <a:xfrm>
            <a:off x="3234155" y="680794"/>
            <a:ext cx="5720642" cy="5471400"/>
          </a:xfrm>
        </p:spPr>
        <p:txBody>
          <a:bodyPr tIns="0" bIns="0" anchor="t">
            <a:noAutofit/>
          </a:bodyPr>
          <a:lstStyle/>
          <a:p>
            <a:br>
              <a:rPr lang="en-US" dirty="0"/>
            </a:br>
            <a:br>
              <a:rPr lang="en-US" dirty="0"/>
            </a:br>
            <a:br>
              <a:rPr lang="en-US" dirty="0"/>
            </a:br>
            <a:r>
              <a:rPr lang="en-US" sz="4800" dirty="0"/>
              <a:t>How else might  you identify quality candidates?</a:t>
            </a:r>
            <a:br>
              <a:rPr lang="en-US" dirty="0"/>
            </a:b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1089091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BC21A3-F32B-4910-B800-FE4D248B0701}"/>
              </a:ext>
            </a:extLst>
          </p:cNvPr>
          <p:cNvSpPr>
            <a:spLocks noGrp="1"/>
          </p:cNvSpPr>
          <p:nvPr>
            <p:ph type="ftr" sz="quarter" idx="11"/>
          </p:nvPr>
        </p:nvSpPr>
        <p:spPr/>
        <p:txBody>
          <a:body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F87D3057-B83E-41DA-ADF4-1F23432A39C8}"/>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19</a:t>
            </a:fld>
            <a:endParaRPr lang="en-US" dirty="0">
              <a:solidFill>
                <a:prstClr val="black">
                  <a:tint val="75000"/>
                </a:prstClr>
              </a:solidFill>
            </a:endParaRPr>
          </a:p>
        </p:txBody>
      </p:sp>
      <p:sp>
        <p:nvSpPr>
          <p:cNvPr id="2" name="Title 1">
            <a:extLst>
              <a:ext uri="{FF2B5EF4-FFF2-40B4-BE49-F238E27FC236}">
                <a16:creationId xmlns:a16="http://schemas.microsoft.com/office/drawing/2014/main" id="{30D6B0B7-3661-364B-1706-8BBA78B3D047}"/>
              </a:ext>
            </a:extLst>
          </p:cNvPr>
          <p:cNvSpPr txBox="1">
            <a:spLocks/>
          </p:cNvSpPr>
          <p:nvPr/>
        </p:nvSpPr>
        <p:spPr>
          <a:xfrm>
            <a:off x="539496" y="51089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Where to Post . . .</a:t>
            </a:r>
          </a:p>
        </p:txBody>
      </p:sp>
      <p:sp>
        <p:nvSpPr>
          <p:cNvPr id="3" name="Content Placeholder 2">
            <a:extLst>
              <a:ext uri="{FF2B5EF4-FFF2-40B4-BE49-F238E27FC236}">
                <a16:creationId xmlns:a16="http://schemas.microsoft.com/office/drawing/2014/main" id="{950001AA-A841-28D0-F5F2-F83EE05C5612}"/>
              </a:ext>
            </a:extLst>
          </p:cNvPr>
          <p:cNvSpPr txBox="1">
            <a:spLocks/>
          </p:cNvSpPr>
          <p:nvPr/>
        </p:nvSpPr>
        <p:spPr>
          <a:xfrm>
            <a:off x="1179576" y="2056868"/>
            <a:ext cx="9875520" cy="38597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Word of mouth!</a:t>
            </a:r>
          </a:p>
          <a:p>
            <a:pPr lvl="1"/>
            <a:r>
              <a:rPr lang="en-US" dirty="0"/>
              <a:t>Your library profession network</a:t>
            </a:r>
          </a:p>
          <a:p>
            <a:pPr lvl="1"/>
            <a:r>
              <a:rPr lang="en-US" dirty="0"/>
              <a:t>Your LinkedIn network</a:t>
            </a:r>
          </a:p>
          <a:p>
            <a:pPr lvl="1"/>
            <a:r>
              <a:rPr lang="en-US" dirty="0"/>
              <a:t>Chamber of Commerce events</a:t>
            </a:r>
          </a:p>
          <a:p>
            <a:pPr lvl="1"/>
            <a:r>
              <a:rPr lang="en-US" dirty="0"/>
              <a:t>Civic organizations</a:t>
            </a:r>
          </a:p>
          <a:p>
            <a:pPr lvl="1"/>
            <a:r>
              <a:rPr lang="en-US" dirty="0"/>
              <a:t>“We’re hiring” quarter-sheet with QR code in Holds</a:t>
            </a:r>
          </a:p>
          <a:p>
            <a:pPr marL="457200" lvl="1" indent="0">
              <a:buNone/>
            </a:pPr>
            <a:endParaRPr lang="en-US" dirty="0"/>
          </a:p>
          <a:p>
            <a:pPr marL="0" indent="0">
              <a:buNone/>
            </a:pPr>
            <a:r>
              <a:rPr lang="en-US" dirty="0"/>
              <a:t>Professional organizations for non “library” roles</a:t>
            </a:r>
          </a:p>
          <a:p>
            <a:endParaRPr lang="en-US" dirty="0"/>
          </a:p>
          <a:p>
            <a:endParaRPr lang="en-US" dirty="0"/>
          </a:p>
          <a:p>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622904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3BEF8-5290-438E-A779-51BDBA15F137}"/>
              </a:ext>
            </a:extLst>
          </p:cNvPr>
          <p:cNvSpPr>
            <a:spLocks noGrp="1"/>
          </p:cNvSpPr>
          <p:nvPr>
            <p:ph type="title"/>
          </p:nvPr>
        </p:nvSpPr>
        <p:spPr/>
        <p:txBody>
          <a:bodyPr/>
          <a:lstStyle/>
          <a:p>
            <a:r>
              <a:rPr lang="en-US" dirty="0"/>
              <a:t>Mike McDonald</a:t>
            </a:r>
          </a:p>
        </p:txBody>
      </p:sp>
      <p:sp>
        <p:nvSpPr>
          <p:cNvPr id="3" name="Content Placeholder 2">
            <a:extLst>
              <a:ext uri="{FF2B5EF4-FFF2-40B4-BE49-F238E27FC236}">
                <a16:creationId xmlns:a16="http://schemas.microsoft.com/office/drawing/2014/main" id="{32A4527C-07C9-4659-BC11-B53EFAFCE1A2}"/>
              </a:ext>
            </a:extLst>
          </p:cNvPr>
          <p:cNvSpPr>
            <a:spLocks noGrp="1"/>
          </p:cNvSpPr>
          <p:nvPr>
            <p:ph idx="1"/>
          </p:nvPr>
        </p:nvSpPr>
        <p:spPr>
          <a:xfrm>
            <a:off x="5788152" y="1627944"/>
            <a:ext cx="5111496" cy="3931920"/>
          </a:xfrm>
        </p:spPr>
        <p:txBody>
          <a:bodyPr>
            <a:normAutofit/>
          </a:bodyPr>
          <a:lstStyle/>
          <a:p>
            <a:pPr marL="457200" indent="-457200">
              <a:buFont typeface="Arial" panose="020B0604020202020204" pitchFamily="34" charset="0"/>
              <a:buChar char="•"/>
            </a:pPr>
            <a:r>
              <a:rPr lang="en-US" dirty="0"/>
              <a:t>14 years in libraries interrupted by 15 years in higher education fundraising</a:t>
            </a:r>
          </a:p>
          <a:p>
            <a:pPr marL="457200" indent="-457200">
              <a:buFont typeface="Arial" panose="020B0604020202020204" pitchFamily="34" charset="0"/>
              <a:buChar char="•"/>
            </a:pPr>
            <a:r>
              <a:rPr lang="en-US" dirty="0"/>
              <a:t>Director of NEKLS</a:t>
            </a:r>
          </a:p>
          <a:p>
            <a:pPr marL="457200" indent="-457200">
              <a:buFont typeface="Arial" panose="020B0604020202020204" pitchFamily="34" charset="0"/>
              <a:buChar char="•"/>
            </a:pPr>
            <a:r>
              <a:rPr lang="en-US" dirty="0"/>
              <a:t>Executive Director of the NEKL Foundation</a:t>
            </a:r>
          </a:p>
          <a:p>
            <a:pPr marL="457200" indent="-457200">
              <a:buFont typeface="Arial" panose="020B0604020202020204" pitchFamily="34" charset="0"/>
              <a:buChar char="•"/>
            </a:pPr>
            <a:r>
              <a:rPr lang="en-US" dirty="0"/>
              <a:t>Grew up in St. Louis, Mo.</a:t>
            </a:r>
          </a:p>
        </p:txBody>
      </p:sp>
      <p:sp>
        <p:nvSpPr>
          <p:cNvPr id="5" name="Slide Number Placeholder 4">
            <a:extLst>
              <a:ext uri="{FF2B5EF4-FFF2-40B4-BE49-F238E27FC236}">
                <a16:creationId xmlns:a16="http://schemas.microsoft.com/office/drawing/2014/main" id="{6743AB6B-5377-4412-AB9E-18AE55B993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Avenir Next LT Pro"/>
              <a:ea typeface="+mn-ea"/>
              <a:cs typeface="+mn-cs"/>
            </a:endParaRPr>
          </a:p>
        </p:txBody>
      </p:sp>
    </p:spTree>
    <p:extLst>
      <p:ext uri="{BB962C8B-B14F-4D97-AF65-F5344CB8AC3E}">
        <p14:creationId xmlns:p14="http://schemas.microsoft.com/office/powerpoint/2010/main" val="2077774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9272" y="1607167"/>
            <a:ext cx="5559552" cy="2128810"/>
          </a:xfrm>
        </p:spPr>
        <p:txBody>
          <a:bodyPr/>
          <a:lstStyle/>
          <a:p>
            <a:r>
              <a:rPr lang="en-US" dirty="0">
                <a:solidFill>
                  <a:srgbClr val="FFFFFF"/>
                </a:solidFill>
              </a:rPr>
              <a:t>Interviews</a:t>
            </a:r>
            <a:endParaRPr lang="en-US"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r>
              <a:rPr lang="en-US" i="1" dirty="0">
                <a:solidFill>
                  <a:srgbClr val="FFFFFF"/>
                </a:solidFill>
              </a:rPr>
              <a:t>Getting to know you!</a:t>
            </a:r>
          </a:p>
          <a:p>
            <a:endParaRPr lang="en-US" dirty="0"/>
          </a:p>
        </p:txBody>
      </p:sp>
    </p:spTree>
    <p:extLst>
      <p:ext uri="{BB962C8B-B14F-4D97-AF65-F5344CB8AC3E}">
        <p14:creationId xmlns:p14="http://schemas.microsoft.com/office/powerpoint/2010/main" val="1543184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174D-3A61-44FF-BF76-0402CC1BD219}"/>
              </a:ext>
            </a:extLst>
          </p:cNvPr>
          <p:cNvSpPr>
            <a:spLocks noGrp="1"/>
          </p:cNvSpPr>
          <p:nvPr>
            <p:ph type="title"/>
          </p:nvPr>
        </p:nvSpPr>
        <p:spPr/>
        <p:txBody>
          <a:bodyPr/>
          <a:lstStyle/>
          <a:p>
            <a:r>
              <a:rPr lang="en-US" dirty="0"/>
              <a:t>Let’s interview!</a:t>
            </a:r>
          </a:p>
        </p:txBody>
      </p:sp>
      <p:sp>
        <p:nvSpPr>
          <p:cNvPr id="3" name="Content Placeholder 2">
            <a:extLst>
              <a:ext uri="{FF2B5EF4-FFF2-40B4-BE49-F238E27FC236}">
                <a16:creationId xmlns:a16="http://schemas.microsoft.com/office/drawing/2014/main" id="{6E3E4F9B-E998-4DE3-978E-C262F36D4BBB}"/>
              </a:ext>
            </a:extLst>
          </p:cNvPr>
          <p:cNvSpPr>
            <a:spLocks noGrp="1"/>
          </p:cNvSpPr>
          <p:nvPr>
            <p:ph idx="1"/>
          </p:nvPr>
        </p:nvSpPr>
        <p:spPr>
          <a:xfrm>
            <a:off x="1179576" y="1911096"/>
            <a:ext cx="9875520" cy="3859742"/>
          </a:xfrm>
        </p:spPr>
        <p:txBody>
          <a:bodyPr>
            <a:normAutofit/>
          </a:bodyPr>
          <a:lstStyle/>
          <a:p>
            <a:r>
              <a:rPr lang="en-US" dirty="0"/>
              <a:t>Plan ahead</a:t>
            </a:r>
          </a:p>
          <a:p>
            <a:r>
              <a:rPr lang="en-US" dirty="0"/>
              <a:t>Expectations</a:t>
            </a:r>
          </a:p>
          <a:p>
            <a:r>
              <a:rPr lang="en-US" dirty="0"/>
              <a:t>Interview questions – caution!</a:t>
            </a:r>
          </a:p>
          <a:p>
            <a:r>
              <a:rPr lang="en-US" dirty="0"/>
              <a:t>Interview notes – caution!</a:t>
            </a:r>
          </a:p>
          <a:p>
            <a:r>
              <a:rPr lang="en-US" dirty="0"/>
              <a:t>Review</a:t>
            </a:r>
          </a:p>
          <a:p>
            <a:r>
              <a:rPr lang="en-US" dirty="0"/>
              <a:t>Communicate</a:t>
            </a:r>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42ADD6A3-4C35-4900-80BB-DD13B7CE81E0}"/>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21</a:t>
            </a:fld>
            <a:endParaRPr lang="en-US" dirty="0">
              <a:solidFill>
                <a:prstClr val="black">
                  <a:tint val="75000"/>
                </a:prstClr>
              </a:solidFill>
            </a:endParaRPr>
          </a:p>
        </p:txBody>
      </p:sp>
    </p:spTree>
    <p:extLst>
      <p:ext uri="{BB962C8B-B14F-4D97-AF65-F5344CB8AC3E}">
        <p14:creationId xmlns:p14="http://schemas.microsoft.com/office/powerpoint/2010/main" val="3983133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174D-3A61-44FF-BF76-0402CC1BD219}"/>
              </a:ext>
            </a:extLst>
          </p:cNvPr>
          <p:cNvSpPr>
            <a:spLocks noGrp="1"/>
          </p:cNvSpPr>
          <p:nvPr>
            <p:ph type="title"/>
          </p:nvPr>
        </p:nvSpPr>
        <p:spPr/>
        <p:txBody>
          <a:bodyPr/>
          <a:lstStyle/>
          <a:p>
            <a:r>
              <a:rPr lang="en-US" dirty="0"/>
              <a:t>Sample question traps</a:t>
            </a:r>
          </a:p>
        </p:txBody>
      </p:sp>
      <p:sp>
        <p:nvSpPr>
          <p:cNvPr id="3" name="Content Placeholder 2">
            <a:extLst>
              <a:ext uri="{FF2B5EF4-FFF2-40B4-BE49-F238E27FC236}">
                <a16:creationId xmlns:a16="http://schemas.microsoft.com/office/drawing/2014/main" id="{6E3E4F9B-E998-4DE3-978E-C262F36D4BBB}"/>
              </a:ext>
            </a:extLst>
          </p:cNvPr>
          <p:cNvSpPr>
            <a:spLocks noGrp="1"/>
          </p:cNvSpPr>
          <p:nvPr>
            <p:ph idx="1"/>
          </p:nvPr>
        </p:nvSpPr>
        <p:spPr>
          <a:xfrm>
            <a:off x="539496" y="1858088"/>
            <a:ext cx="5556504" cy="3859742"/>
          </a:xfrm>
        </p:spPr>
        <p:txBody>
          <a:bodyPr>
            <a:normAutofit/>
          </a:bodyPr>
          <a:lstStyle/>
          <a:p>
            <a:pPr marL="0" indent="0">
              <a:buNone/>
            </a:pPr>
            <a:r>
              <a:rPr lang="en-US" dirty="0"/>
              <a:t>Do NOT ask . . . </a:t>
            </a:r>
          </a:p>
          <a:p>
            <a:pPr marL="0" indent="0">
              <a:buNone/>
            </a:pPr>
            <a:endParaRPr lang="en-US" dirty="0"/>
          </a:p>
          <a:p>
            <a:pPr marL="0" indent="0">
              <a:buNone/>
            </a:pPr>
            <a:r>
              <a:rPr lang="en-US" i="1" dirty="0"/>
              <a:t>Which religious holidays do    you observe?</a:t>
            </a:r>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42ADD6A3-4C35-4900-80BB-DD13B7CE81E0}"/>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22</a:t>
            </a:fld>
            <a:endParaRPr lang="en-US" dirty="0">
              <a:solidFill>
                <a:prstClr val="black">
                  <a:tint val="75000"/>
                </a:prstClr>
              </a:solidFill>
            </a:endParaRPr>
          </a:p>
        </p:txBody>
      </p:sp>
      <p:sp>
        <p:nvSpPr>
          <p:cNvPr id="4" name="Content Placeholder 2">
            <a:extLst>
              <a:ext uri="{FF2B5EF4-FFF2-40B4-BE49-F238E27FC236}">
                <a16:creationId xmlns:a16="http://schemas.microsoft.com/office/drawing/2014/main" id="{0BA95A50-02C4-D35A-D58C-8E7457CCDCF8}"/>
              </a:ext>
            </a:extLst>
          </p:cNvPr>
          <p:cNvSpPr txBox="1">
            <a:spLocks/>
          </p:cNvSpPr>
          <p:nvPr/>
        </p:nvSpPr>
        <p:spPr>
          <a:xfrm>
            <a:off x="6096000" y="1647144"/>
            <a:ext cx="5556504" cy="3464408"/>
          </a:xfrm>
          <a:prstGeom prst="rect">
            <a:avLst/>
          </a:prstGeom>
          <a:solidFill>
            <a:schemeClr val="accent5">
              <a:lumMod val="20000"/>
              <a:lumOff val="80000"/>
              <a:alpha val="64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800" dirty="0"/>
          </a:p>
          <a:p>
            <a:pPr marL="0" indent="0">
              <a:buNone/>
            </a:pPr>
            <a:r>
              <a:rPr lang="en-US" dirty="0"/>
              <a:t>Could ask . . . </a:t>
            </a:r>
          </a:p>
          <a:p>
            <a:pPr marL="0" indent="0">
              <a:buNone/>
            </a:pPr>
            <a:endParaRPr lang="en-US" dirty="0"/>
          </a:p>
          <a:p>
            <a:pPr marL="0" indent="0">
              <a:buNone/>
            </a:pPr>
            <a:r>
              <a:rPr lang="en-US" i="1" dirty="0"/>
              <a:t>Can you work on Saturdays or Sundays?</a:t>
            </a:r>
          </a:p>
          <a:p>
            <a:pPr marL="0" indent="0">
              <a:buNone/>
            </a:pPr>
            <a:endParaRPr lang="en-US" sz="1000" dirty="0"/>
          </a:p>
          <a:p>
            <a:pPr marL="0" indent="0">
              <a:buNone/>
            </a:pPr>
            <a:r>
              <a:rPr lang="en-US" sz="2400" dirty="0"/>
              <a:t>(should only ask if the position requires working on the weekend)</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010685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174D-3A61-44FF-BF76-0402CC1BD219}"/>
              </a:ext>
            </a:extLst>
          </p:cNvPr>
          <p:cNvSpPr>
            <a:spLocks noGrp="1"/>
          </p:cNvSpPr>
          <p:nvPr>
            <p:ph type="title"/>
          </p:nvPr>
        </p:nvSpPr>
        <p:spPr/>
        <p:txBody>
          <a:bodyPr/>
          <a:lstStyle/>
          <a:p>
            <a:r>
              <a:rPr lang="en-US" dirty="0"/>
              <a:t>Sample question traps</a:t>
            </a:r>
          </a:p>
        </p:txBody>
      </p:sp>
      <p:sp>
        <p:nvSpPr>
          <p:cNvPr id="3" name="Content Placeholder 2">
            <a:extLst>
              <a:ext uri="{FF2B5EF4-FFF2-40B4-BE49-F238E27FC236}">
                <a16:creationId xmlns:a16="http://schemas.microsoft.com/office/drawing/2014/main" id="{6E3E4F9B-E998-4DE3-978E-C262F36D4BBB}"/>
              </a:ext>
            </a:extLst>
          </p:cNvPr>
          <p:cNvSpPr>
            <a:spLocks noGrp="1"/>
          </p:cNvSpPr>
          <p:nvPr>
            <p:ph idx="1"/>
          </p:nvPr>
        </p:nvSpPr>
        <p:spPr>
          <a:xfrm>
            <a:off x="539496" y="1858088"/>
            <a:ext cx="5556504" cy="3859742"/>
          </a:xfrm>
        </p:spPr>
        <p:txBody>
          <a:bodyPr>
            <a:normAutofit/>
          </a:bodyPr>
          <a:lstStyle/>
          <a:p>
            <a:pPr marL="0" indent="0">
              <a:buNone/>
            </a:pPr>
            <a:r>
              <a:rPr lang="en-US" dirty="0"/>
              <a:t>Do NOT ask . . . </a:t>
            </a:r>
          </a:p>
          <a:p>
            <a:pPr marL="0" indent="0">
              <a:buNone/>
            </a:pPr>
            <a:endParaRPr lang="en-US" dirty="0"/>
          </a:p>
          <a:p>
            <a:pPr marL="0" indent="0">
              <a:buNone/>
            </a:pPr>
            <a:r>
              <a:rPr lang="en-US" i="1" dirty="0"/>
              <a:t>Do you have any disabilities or medical conditions?</a:t>
            </a:r>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42ADD6A3-4C35-4900-80BB-DD13B7CE81E0}"/>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23</a:t>
            </a:fld>
            <a:endParaRPr lang="en-US" dirty="0">
              <a:solidFill>
                <a:prstClr val="black">
                  <a:tint val="75000"/>
                </a:prstClr>
              </a:solidFill>
            </a:endParaRPr>
          </a:p>
        </p:txBody>
      </p:sp>
      <p:sp>
        <p:nvSpPr>
          <p:cNvPr id="4" name="Content Placeholder 2">
            <a:extLst>
              <a:ext uri="{FF2B5EF4-FFF2-40B4-BE49-F238E27FC236}">
                <a16:creationId xmlns:a16="http://schemas.microsoft.com/office/drawing/2014/main" id="{0BA95A50-02C4-D35A-D58C-8E7457CCDCF8}"/>
              </a:ext>
            </a:extLst>
          </p:cNvPr>
          <p:cNvSpPr txBox="1">
            <a:spLocks/>
          </p:cNvSpPr>
          <p:nvPr/>
        </p:nvSpPr>
        <p:spPr>
          <a:xfrm>
            <a:off x="6096000" y="1629726"/>
            <a:ext cx="5556504" cy="3464408"/>
          </a:xfrm>
          <a:prstGeom prst="rect">
            <a:avLst/>
          </a:prstGeom>
          <a:solidFill>
            <a:schemeClr val="accent5">
              <a:lumMod val="20000"/>
              <a:lumOff val="80000"/>
              <a:alpha val="64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800" dirty="0"/>
          </a:p>
          <a:p>
            <a:pPr marL="0" indent="0">
              <a:buNone/>
            </a:pPr>
            <a:r>
              <a:rPr lang="en-US" dirty="0"/>
              <a:t>Could ask . . . </a:t>
            </a:r>
          </a:p>
          <a:p>
            <a:pPr marL="0" indent="0">
              <a:buNone/>
            </a:pPr>
            <a:endParaRPr lang="en-US" dirty="0"/>
          </a:p>
          <a:p>
            <a:pPr marL="0" indent="0">
              <a:buNone/>
            </a:pPr>
            <a:r>
              <a:rPr lang="en-US" i="1" dirty="0"/>
              <a:t>This position requires you to lift and carry 50 pounds.  Can you perform the duties of the job for which you are applying?</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261549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174D-3A61-44FF-BF76-0402CC1BD219}"/>
              </a:ext>
            </a:extLst>
          </p:cNvPr>
          <p:cNvSpPr>
            <a:spLocks noGrp="1"/>
          </p:cNvSpPr>
          <p:nvPr>
            <p:ph type="title"/>
          </p:nvPr>
        </p:nvSpPr>
        <p:spPr/>
        <p:txBody>
          <a:bodyPr/>
          <a:lstStyle/>
          <a:p>
            <a:r>
              <a:rPr lang="en-US" dirty="0"/>
              <a:t>Sample question traps</a:t>
            </a:r>
          </a:p>
        </p:txBody>
      </p:sp>
      <p:sp>
        <p:nvSpPr>
          <p:cNvPr id="3" name="Content Placeholder 2">
            <a:extLst>
              <a:ext uri="{FF2B5EF4-FFF2-40B4-BE49-F238E27FC236}">
                <a16:creationId xmlns:a16="http://schemas.microsoft.com/office/drawing/2014/main" id="{6E3E4F9B-E998-4DE3-978E-C262F36D4BBB}"/>
              </a:ext>
            </a:extLst>
          </p:cNvPr>
          <p:cNvSpPr>
            <a:spLocks noGrp="1"/>
          </p:cNvSpPr>
          <p:nvPr>
            <p:ph idx="1"/>
          </p:nvPr>
        </p:nvSpPr>
        <p:spPr>
          <a:xfrm>
            <a:off x="539496" y="1858088"/>
            <a:ext cx="5556504" cy="3859742"/>
          </a:xfrm>
        </p:spPr>
        <p:txBody>
          <a:bodyPr>
            <a:normAutofit/>
          </a:bodyPr>
          <a:lstStyle/>
          <a:p>
            <a:pPr marL="0" indent="0">
              <a:buNone/>
            </a:pPr>
            <a:r>
              <a:rPr lang="en-US" dirty="0"/>
              <a:t>Do NOT ask . . . </a:t>
            </a:r>
          </a:p>
          <a:p>
            <a:pPr marL="0" indent="0">
              <a:buNone/>
            </a:pPr>
            <a:endParaRPr lang="en-US" dirty="0"/>
          </a:p>
          <a:p>
            <a:pPr marL="0" indent="0">
              <a:buNone/>
            </a:pPr>
            <a:r>
              <a:rPr lang="en-US" i="1" dirty="0"/>
              <a:t>When did you graduate from high school?</a:t>
            </a:r>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42ADD6A3-4C35-4900-80BB-DD13B7CE81E0}"/>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24</a:t>
            </a:fld>
            <a:endParaRPr lang="en-US" dirty="0">
              <a:solidFill>
                <a:prstClr val="black">
                  <a:tint val="75000"/>
                </a:prstClr>
              </a:solidFill>
            </a:endParaRPr>
          </a:p>
        </p:txBody>
      </p:sp>
      <p:sp>
        <p:nvSpPr>
          <p:cNvPr id="4" name="Content Placeholder 2">
            <a:extLst>
              <a:ext uri="{FF2B5EF4-FFF2-40B4-BE49-F238E27FC236}">
                <a16:creationId xmlns:a16="http://schemas.microsoft.com/office/drawing/2014/main" id="{0BA95A50-02C4-D35A-D58C-8E7457CCDCF8}"/>
              </a:ext>
            </a:extLst>
          </p:cNvPr>
          <p:cNvSpPr txBox="1">
            <a:spLocks/>
          </p:cNvSpPr>
          <p:nvPr/>
        </p:nvSpPr>
        <p:spPr>
          <a:xfrm>
            <a:off x="6096000" y="1664562"/>
            <a:ext cx="5556504" cy="3464408"/>
          </a:xfrm>
          <a:prstGeom prst="rect">
            <a:avLst/>
          </a:prstGeom>
          <a:solidFill>
            <a:schemeClr val="accent5">
              <a:lumMod val="20000"/>
              <a:lumOff val="80000"/>
              <a:alpha val="64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800" dirty="0"/>
          </a:p>
          <a:p>
            <a:pPr marL="0" indent="0">
              <a:buNone/>
            </a:pPr>
            <a:r>
              <a:rPr lang="en-US" dirty="0"/>
              <a:t>Could ask . . . </a:t>
            </a:r>
          </a:p>
          <a:p>
            <a:pPr marL="0" indent="0">
              <a:buNone/>
            </a:pPr>
            <a:endParaRPr lang="en-US" dirty="0"/>
          </a:p>
          <a:p>
            <a:pPr marL="0" indent="0">
              <a:buFont typeface="Arial" panose="020B0604020202020204" pitchFamily="34" charset="0"/>
              <a:buNone/>
            </a:pPr>
            <a:r>
              <a:rPr lang="en-US" i="1" dirty="0"/>
              <a:t>None, really.</a:t>
            </a:r>
          </a:p>
        </p:txBody>
      </p:sp>
    </p:spTree>
    <p:extLst>
      <p:ext uri="{BB962C8B-B14F-4D97-AF65-F5344CB8AC3E}">
        <p14:creationId xmlns:p14="http://schemas.microsoft.com/office/powerpoint/2010/main" val="1150029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174D-3A61-44FF-BF76-0402CC1BD219}"/>
              </a:ext>
            </a:extLst>
          </p:cNvPr>
          <p:cNvSpPr>
            <a:spLocks noGrp="1"/>
          </p:cNvSpPr>
          <p:nvPr>
            <p:ph type="title"/>
          </p:nvPr>
        </p:nvSpPr>
        <p:spPr/>
        <p:txBody>
          <a:bodyPr/>
          <a:lstStyle/>
          <a:p>
            <a:r>
              <a:rPr lang="en-US" dirty="0"/>
              <a:t>Let’s interview!</a:t>
            </a:r>
          </a:p>
        </p:txBody>
      </p:sp>
      <p:sp>
        <p:nvSpPr>
          <p:cNvPr id="3" name="Content Placeholder 2">
            <a:extLst>
              <a:ext uri="{FF2B5EF4-FFF2-40B4-BE49-F238E27FC236}">
                <a16:creationId xmlns:a16="http://schemas.microsoft.com/office/drawing/2014/main" id="{6E3E4F9B-E998-4DE3-978E-C262F36D4BBB}"/>
              </a:ext>
            </a:extLst>
          </p:cNvPr>
          <p:cNvSpPr>
            <a:spLocks noGrp="1"/>
          </p:cNvSpPr>
          <p:nvPr>
            <p:ph idx="1"/>
          </p:nvPr>
        </p:nvSpPr>
        <p:spPr>
          <a:xfrm>
            <a:off x="1179576" y="1911096"/>
            <a:ext cx="9875520" cy="3859742"/>
          </a:xfrm>
        </p:spPr>
        <p:txBody>
          <a:bodyPr>
            <a:normAutofit/>
          </a:bodyPr>
          <a:lstStyle/>
          <a:p>
            <a:r>
              <a:rPr lang="en-US" dirty="0"/>
              <a:t>Plan ahead</a:t>
            </a:r>
          </a:p>
          <a:p>
            <a:r>
              <a:rPr lang="en-US" dirty="0"/>
              <a:t>Expectations</a:t>
            </a:r>
          </a:p>
          <a:p>
            <a:r>
              <a:rPr lang="en-US" dirty="0"/>
              <a:t>Interview questions – caution!</a:t>
            </a:r>
          </a:p>
          <a:p>
            <a:r>
              <a:rPr lang="en-US" dirty="0"/>
              <a:t>Interview notes – caution!</a:t>
            </a:r>
          </a:p>
          <a:p>
            <a:r>
              <a:rPr lang="en-US" dirty="0"/>
              <a:t>Review</a:t>
            </a:r>
          </a:p>
          <a:p>
            <a:r>
              <a:rPr lang="en-US" dirty="0"/>
              <a:t>Communicate</a:t>
            </a:r>
          </a:p>
          <a:p>
            <a:endParaRPr lang="en-US" dirty="0"/>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42ADD6A3-4C35-4900-80BB-DD13B7CE81E0}"/>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25</a:t>
            </a:fld>
            <a:endParaRPr lang="en-US" dirty="0">
              <a:solidFill>
                <a:prstClr val="black">
                  <a:tint val="75000"/>
                </a:prstClr>
              </a:solidFill>
            </a:endParaRPr>
          </a:p>
        </p:txBody>
      </p:sp>
    </p:spTree>
    <p:extLst>
      <p:ext uri="{BB962C8B-B14F-4D97-AF65-F5344CB8AC3E}">
        <p14:creationId xmlns:p14="http://schemas.microsoft.com/office/powerpoint/2010/main" val="2395714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9272" y="1607167"/>
            <a:ext cx="5559552" cy="2128810"/>
          </a:xfrm>
        </p:spPr>
        <p:txBody>
          <a:bodyPr/>
          <a:lstStyle/>
          <a:p>
            <a:r>
              <a:rPr lang="en-US" dirty="0">
                <a:solidFill>
                  <a:srgbClr val="FFFFFF"/>
                </a:solidFill>
              </a:rPr>
              <a:t>Job Offer</a:t>
            </a:r>
            <a:endParaRPr lang="en-US"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r>
              <a:rPr lang="en-US" i="1" dirty="0">
                <a:solidFill>
                  <a:srgbClr val="FFFFFF"/>
                </a:solidFill>
              </a:rPr>
              <a:t>We have a winner!</a:t>
            </a:r>
          </a:p>
          <a:p>
            <a:endParaRPr lang="en-US" dirty="0"/>
          </a:p>
        </p:txBody>
      </p:sp>
    </p:spTree>
    <p:extLst>
      <p:ext uri="{BB962C8B-B14F-4D97-AF65-F5344CB8AC3E}">
        <p14:creationId xmlns:p14="http://schemas.microsoft.com/office/powerpoint/2010/main" val="995014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B8CC-E887-4C39-A032-E3471EDC043E}"/>
              </a:ext>
            </a:extLst>
          </p:cNvPr>
          <p:cNvSpPr>
            <a:spLocks noGrp="1"/>
          </p:cNvSpPr>
          <p:nvPr>
            <p:ph type="title"/>
          </p:nvPr>
        </p:nvSpPr>
        <p:spPr/>
        <p:txBody>
          <a:bodyPr/>
          <a:lstStyle/>
          <a:p>
            <a:r>
              <a:rPr lang="en-US" dirty="0"/>
              <a:t>Elements of a (conditional) job offer</a:t>
            </a:r>
          </a:p>
        </p:txBody>
      </p:sp>
      <p:sp>
        <p:nvSpPr>
          <p:cNvPr id="3" name="Text Placeholder 2">
            <a:extLst>
              <a:ext uri="{FF2B5EF4-FFF2-40B4-BE49-F238E27FC236}">
                <a16:creationId xmlns:a16="http://schemas.microsoft.com/office/drawing/2014/main" id="{A4B28E79-36F1-4487-B6B6-7A33F5C3C0B2}"/>
              </a:ext>
            </a:extLst>
          </p:cNvPr>
          <p:cNvSpPr>
            <a:spLocks noGrp="1"/>
          </p:cNvSpPr>
          <p:nvPr>
            <p:ph type="body" idx="1"/>
          </p:nvPr>
        </p:nvSpPr>
        <p:spPr/>
        <p:txBody>
          <a:bodyPr/>
          <a:lstStyle/>
          <a:p>
            <a:r>
              <a:rPr lang="en-US" dirty="0"/>
              <a:t>Good Stuff</a:t>
            </a:r>
          </a:p>
        </p:txBody>
      </p:sp>
      <p:sp>
        <p:nvSpPr>
          <p:cNvPr id="4" name="Content Placeholder 3">
            <a:extLst>
              <a:ext uri="{FF2B5EF4-FFF2-40B4-BE49-F238E27FC236}">
                <a16:creationId xmlns:a16="http://schemas.microsoft.com/office/drawing/2014/main" id="{245DDB48-166A-4E16-B9DF-C5C6570A1BAD}"/>
              </a:ext>
            </a:extLst>
          </p:cNvPr>
          <p:cNvSpPr>
            <a:spLocks noGrp="1"/>
          </p:cNvSpPr>
          <p:nvPr>
            <p:ph sz="half" idx="2"/>
          </p:nvPr>
        </p:nvSpPr>
        <p:spPr>
          <a:xfrm>
            <a:off x="839788" y="2671761"/>
            <a:ext cx="3291840" cy="2396627"/>
          </a:xfrm>
        </p:spPr>
        <p:txBody>
          <a:bodyPr/>
          <a:lstStyle/>
          <a:p>
            <a:r>
              <a:rPr lang="en-US" dirty="0"/>
              <a:t>Job Title</a:t>
            </a:r>
          </a:p>
          <a:p>
            <a:r>
              <a:rPr lang="en-US" sz="2000" dirty="0"/>
              <a:t>Reporting relationship</a:t>
            </a:r>
          </a:p>
          <a:p>
            <a:r>
              <a:rPr lang="en-US" dirty="0"/>
              <a:t>Starting salary</a:t>
            </a:r>
          </a:p>
          <a:p>
            <a:r>
              <a:rPr lang="en-US" sz="2000" dirty="0"/>
              <a:t>Eligible benefits</a:t>
            </a:r>
          </a:p>
          <a:p>
            <a:r>
              <a:rPr lang="en-US" dirty="0"/>
              <a:t>Employee Handbook</a:t>
            </a:r>
            <a:endParaRPr lang="en-US" sz="2000" dirty="0"/>
          </a:p>
          <a:p>
            <a:endParaRPr lang="en-US" dirty="0"/>
          </a:p>
        </p:txBody>
      </p:sp>
      <p:sp>
        <p:nvSpPr>
          <p:cNvPr id="5" name="Text Placeholder 4">
            <a:extLst>
              <a:ext uri="{FF2B5EF4-FFF2-40B4-BE49-F238E27FC236}">
                <a16:creationId xmlns:a16="http://schemas.microsoft.com/office/drawing/2014/main" id="{7A4C5B2A-12FB-43E3-8389-C0A5E65E6D91}"/>
              </a:ext>
            </a:extLst>
          </p:cNvPr>
          <p:cNvSpPr>
            <a:spLocks noGrp="1"/>
          </p:cNvSpPr>
          <p:nvPr>
            <p:ph type="body" sz="quarter" idx="3"/>
          </p:nvPr>
        </p:nvSpPr>
        <p:spPr/>
        <p:txBody>
          <a:bodyPr/>
          <a:lstStyle/>
          <a:p>
            <a:r>
              <a:rPr lang="en-US" dirty="0"/>
              <a:t>“Conditional”</a:t>
            </a:r>
          </a:p>
        </p:txBody>
      </p:sp>
      <p:sp>
        <p:nvSpPr>
          <p:cNvPr id="6" name="Content Placeholder 5">
            <a:extLst>
              <a:ext uri="{FF2B5EF4-FFF2-40B4-BE49-F238E27FC236}">
                <a16:creationId xmlns:a16="http://schemas.microsoft.com/office/drawing/2014/main" id="{53C09F06-9236-4635-AFB4-5E7D384A6BAE}"/>
              </a:ext>
            </a:extLst>
          </p:cNvPr>
          <p:cNvSpPr>
            <a:spLocks noGrp="1"/>
          </p:cNvSpPr>
          <p:nvPr>
            <p:ph sz="quarter" idx="4"/>
          </p:nvPr>
        </p:nvSpPr>
        <p:spPr>
          <a:xfrm>
            <a:off x="4453128" y="2671761"/>
            <a:ext cx="3291840" cy="3517902"/>
          </a:xfrm>
        </p:spPr>
        <p:txBody>
          <a:bodyPr/>
          <a:lstStyle/>
          <a:p>
            <a:pPr lvl="0"/>
            <a:r>
              <a:rPr lang="en-US" dirty="0"/>
              <a:t>Completion of a satisfactory background check</a:t>
            </a:r>
          </a:p>
          <a:p>
            <a:pPr lvl="0"/>
            <a:r>
              <a:rPr lang="en-US" dirty="0"/>
              <a:t>Satisfactory driver’s safety record</a:t>
            </a:r>
          </a:p>
          <a:p>
            <a:pPr lvl="0"/>
            <a:r>
              <a:rPr lang="en-US" dirty="0"/>
              <a:t>Satisfactory reference checks</a:t>
            </a:r>
          </a:p>
          <a:p>
            <a:pPr marL="0" indent="0">
              <a:buNone/>
            </a:pPr>
            <a:endParaRPr lang="en-US" dirty="0"/>
          </a:p>
        </p:txBody>
      </p:sp>
      <p:sp>
        <p:nvSpPr>
          <p:cNvPr id="7" name="Text Placeholder 6">
            <a:extLst>
              <a:ext uri="{FF2B5EF4-FFF2-40B4-BE49-F238E27FC236}">
                <a16:creationId xmlns:a16="http://schemas.microsoft.com/office/drawing/2014/main" id="{016D0387-7057-4207-9037-65B55A7B211B}"/>
              </a:ext>
            </a:extLst>
          </p:cNvPr>
          <p:cNvSpPr>
            <a:spLocks noGrp="1"/>
          </p:cNvSpPr>
          <p:nvPr>
            <p:ph type="body" sz="quarter" idx="13"/>
          </p:nvPr>
        </p:nvSpPr>
        <p:spPr/>
        <p:txBody>
          <a:bodyPr/>
          <a:lstStyle/>
          <a:p>
            <a:r>
              <a:rPr lang="en-US" dirty="0"/>
              <a:t>Disclaimer</a:t>
            </a:r>
          </a:p>
        </p:txBody>
      </p:sp>
      <p:sp>
        <p:nvSpPr>
          <p:cNvPr id="8" name="Content Placeholder 7">
            <a:extLst>
              <a:ext uri="{FF2B5EF4-FFF2-40B4-BE49-F238E27FC236}">
                <a16:creationId xmlns:a16="http://schemas.microsoft.com/office/drawing/2014/main" id="{EE1302F8-9FA6-4CC4-AD07-E8137FCC99A5}"/>
              </a:ext>
            </a:extLst>
          </p:cNvPr>
          <p:cNvSpPr>
            <a:spLocks noGrp="1"/>
          </p:cNvSpPr>
          <p:nvPr>
            <p:ph sz="quarter" idx="14"/>
          </p:nvPr>
        </p:nvSpPr>
        <p:spPr>
          <a:xfrm>
            <a:off x="8065008" y="2671760"/>
            <a:ext cx="3291840" cy="2396628"/>
          </a:xfrm>
        </p:spPr>
        <p:txBody>
          <a:bodyPr/>
          <a:lstStyle/>
          <a:p>
            <a:r>
              <a:rPr lang="en-US" sz="2000" dirty="0"/>
              <a:t>Conditional offer</a:t>
            </a:r>
          </a:p>
          <a:p>
            <a:r>
              <a:rPr lang="en-US" dirty="0"/>
              <a:t>At-will relationship</a:t>
            </a:r>
          </a:p>
          <a:p>
            <a:r>
              <a:rPr lang="en-US" dirty="0"/>
              <a:t>Understand conditions</a:t>
            </a:r>
          </a:p>
          <a:p>
            <a:r>
              <a:rPr lang="en-US" dirty="0"/>
              <a:t>Signature and Date</a:t>
            </a:r>
          </a:p>
          <a:p>
            <a:endParaRPr lang="en-US" sz="2000" dirty="0"/>
          </a:p>
          <a:p>
            <a:endParaRPr lang="en-US" dirty="0"/>
          </a:p>
        </p:txBody>
      </p:sp>
      <p:sp>
        <p:nvSpPr>
          <p:cNvPr id="10" name="Footer Placeholder 9">
            <a:extLst>
              <a:ext uri="{FF2B5EF4-FFF2-40B4-BE49-F238E27FC236}">
                <a16:creationId xmlns:a16="http://schemas.microsoft.com/office/drawing/2014/main" id="{0355C492-B5A1-4AEA-87B3-88D8AB076D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Presentation Title</a:t>
            </a:r>
          </a:p>
        </p:txBody>
      </p:sp>
      <p:sp>
        <p:nvSpPr>
          <p:cNvPr id="11" name="Slide Number Placeholder 10">
            <a:extLst>
              <a:ext uri="{FF2B5EF4-FFF2-40B4-BE49-F238E27FC236}">
                <a16:creationId xmlns:a16="http://schemas.microsoft.com/office/drawing/2014/main" id="{68ED6379-8C31-4483-A809-D0E84782F0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509B8EA5-5F14-E5A0-330D-D4EB963031C0}"/>
              </a:ext>
            </a:extLst>
          </p:cNvPr>
          <p:cNvSpPr/>
          <p:nvPr/>
        </p:nvSpPr>
        <p:spPr>
          <a:xfrm>
            <a:off x="10794804" y="483004"/>
            <a:ext cx="1114816" cy="111481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7609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9272" y="1607167"/>
            <a:ext cx="5559552" cy="2128810"/>
          </a:xfrm>
        </p:spPr>
        <p:txBody>
          <a:bodyPr>
            <a:normAutofit fontScale="90000"/>
          </a:bodyPr>
          <a:lstStyle/>
          <a:p>
            <a:r>
              <a:rPr lang="en-US" dirty="0">
                <a:solidFill>
                  <a:srgbClr val="FFFFFF"/>
                </a:solidFill>
              </a:rPr>
              <a:t>Testing and Background Checks</a:t>
            </a:r>
            <a:endParaRPr lang="en-US"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r>
              <a:rPr lang="en-US" i="1" dirty="0">
                <a:solidFill>
                  <a:srgbClr val="FFFFFF"/>
                </a:solidFill>
              </a:rPr>
              <a:t>We take community trust seriously!</a:t>
            </a:r>
          </a:p>
          <a:p>
            <a:endParaRPr lang="en-US" dirty="0"/>
          </a:p>
        </p:txBody>
      </p:sp>
    </p:spTree>
    <p:extLst>
      <p:ext uri="{BB962C8B-B14F-4D97-AF65-F5344CB8AC3E}">
        <p14:creationId xmlns:p14="http://schemas.microsoft.com/office/powerpoint/2010/main" val="841655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BC21A3-F32B-4910-B800-FE4D248B0701}"/>
              </a:ext>
            </a:extLst>
          </p:cNvPr>
          <p:cNvSpPr>
            <a:spLocks noGrp="1"/>
          </p:cNvSpPr>
          <p:nvPr>
            <p:ph type="ftr" sz="quarter" idx="11"/>
          </p:nvPr>
        </p:nvSpPr>
        <p:spPr/>
        <p:txBody>
          <a:body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F87D3057-B83E-41DA-ADF4-1F23432A39C8}"/>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29</a:t>
            </a:fld>
            <a:endParaRPr lang="en-US" dirty="0">
              <a:solidFill>
                <a:prstClr val="black">
                  <a:tint val="75000"/>
                </a:prstClr>
              </a:solidFill>
            </a:endParaRPr>
          </a:p>
        </p:txBody>
      </p:sp>
      <p:sp>
        <p:nvSpPr>
          <p:cNvPr id="2" name="Title 1">
            <a:extLst>
              <a:ext uri="{FF2B5EF4-FFF2-40B4-BE49-F238E27FC236}">
                <a16:creationId xmlns:a16="http://schemas.microsoft.com/office/drawing/2014/main" id="{DA8E99AC-CEBA-6ADB-7B7E-D095CC30417E}"/>
              </a:ext>
            </a:extLst>
          </p:cNvPr>
          <p:cNvSpPr txBox="1">
            <a:spLocks/>
          </p:cNvSpPr>
          <p:nvPr/>
        </p:nvSpPr>
        <p:spPr>
          <a:xfrm>
            <a:off x="539496"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Due Diligence – Do It.</a:t>
            </a:r>
          </a:p>
        </p:txBody>
      </p:sp>
      <p:sp>
        <p:nvSpPr>
          <p:cNvPr id="3" name="Content Placeholder 2">
            <a:extLst>
              <a:ext uri="{FF2B5EF4-FFF2-40B4-BE49-F238E27FC236}">
                <a16:creationId xmlns:a16="http://schemas.microsoft.com/office/drawing/2014/main" id="{D4D923CB-5180-37CB-E3B6-2CDF60A5DB4F}"/>
              </a:ext>
            </a:extLst>
          </p:cNvPr>
          <p:cNvSpPr txBox="1">
            <a:spLocks/>
          </p:cNvSpPr>
          <p:nvPr/>
        </p:nvSpPr>
        <p:spPr>
          <a:xfrm>
            <a:off x="1179576" y="1911096"/>
            <a:ext cx="9875520" cy="38597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Call provided references</a:t>
            </a:r>
          </a:p>
          <a:p>
            <a:r>
              <a:rPr lang="en-US" dirty="0"/>
              <a:t>Diplomas, transcripts and licenses</a:t>
            </a:r>
          </a:p>
          <a:p>
            <a:r>
              <a:rPr lang="en-US" dirty="0"/>
              <a:t>Background check</a:t>
            </a:r>
          </a:p>
          <a:p>
            <a:endParaRPr lang="en-US" sz="800" dirty="0"/>
          </a:p>
          <a:p>
            <a:pPr marL="0" indent="0">
              <a:buNone/>
            </a:pPr>
            <a:r>
              <a:rPr lang="en-US" dirty="0"/>
              <a:t>	</a:t>
            </a:r>
            <a:r>
              <a:rPr lang="en-US" dirty="0">
                <a:solidFill>
                  <a:schemeClr val="accent6">
                    <a:lumMod val="60000"/>
                    <a:lumOff val="40000"/>
                  </a:schemeClr>
                </a:solidFill>
                <a:hlinkClick r:id="rId3">
                  <a:extLst>
                    <a:ext uri="{A12FA001-AC4F-418D-AE19-62706E023703}">
                      <ahyp:hlinkClr xmlns:ahyp="http://schemas.microsoft.com/office/drawing/2018/hyperlinkcolor" val="tx"/>
                    </a:ext>
                  </a:extLst>
                </a:hlinkClick>
              </a:rPr>
              <a:t>https://validityscreening.com/</a:t>
            </a:r>
            <a:endParaRPr lang="en-US" dirty="0">
              <a:solidFill>
                <a:schemeClr val="accent6">
                  <a:lumMod val="60000"/>
                  <a:lumOff val="40000"/>
                </a:schemeClr>
              </a:solidFill>
            </a:endParaRPr>
          </a:p>
          <a:p>
            <a:pPr marL="0" indent="0">
              <a:buNone/>
            </a:pPr>
            <a:endParaRPr lang="en-US" sz="800" dirty="0"/>
          </a:p>
          <a:p>
            <a:pPr marL="0" inden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070170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1D689-FBA5-4592-8429-2829B2598CE7}"/>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696B31C2-9B96-49C0-96F8-C11DCEEF51FC}"/>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a:t>
            </a:fld>
            <a:endParaRPr lang="en-US" dirty="0">
              <a:solidFill>
                <a:prstClr val="black">
                  <a:tint val="75000"/>
                </a:prstClr>
              </a:solidFill>
            </a:endParaRPr>
          </a:p>
        </p:txBody>
      </p:sp>
      <p:sp>
        <p:nvSpPr>
          <p:cNvPr id="5" name="Content Placeholder 4">
            <a:extLst>
              <a:ext uri="{FF2B5EF4-FFF2-40B4-BE49-F238E27FC236}">
                <a16:creationId xmlns:a16="http://schemas.microsoft.com/office/drawing/2014/main" id="{4CD5AD08-21F2-4C12-9F79-5DD7424608AD}"/>
              </a:ext>
            </a:extLst>
          </p:cNvPr>
          <p:cNvSpPr>
            <a:spLocks noGrp="1"/>
          </p:cNvSpPr>
          <p:nvPr>
            <p:ph idx="1"/>
          </p:nvPr>
        </p:nvSpPr>
        <p:spPr>
          <a:xfrm>
            <a:off x="1463431" y="1690688"/>
            <a:ext cx="8391769" cy="3859742"/>
          </a:xfrm>
        </p:spPr>
        <p:txBody>
          <a:bodyPr>
            <a:normAutofit/>
          </a:bodyPr>
          <a:lstStyle/>
          <a:p>
            <a:r>
              <a:rPr lang="en-US" dirty="0"/>
              <a:t>Assessing staffing needs</a:t>
            </a:r>
          </a:p>
          <a:p>
            <a:r>
              <a:rPr lang="en-US" dirty="0"/>
              <a:t>Preparing to post</a:t>
            </a:r>
          </a:p>
          <a:p>
            <a:r>
              <a:rPr lang="en-US" dirty="0"/>
              <a:t>Recruitment</a:t>
            </a:r>
          </a:p>
          <a:p>
            <a:r>
              <a:rPr lang="en-US" dirty="0"/>
              <a:t>Interviews</a:t>
            </a:r>
          </a:p>
          <a:p>
            <a:r>
              <a:rPr lang="en-US" dirty="0"/>
              <a:t>Job offers</a:t>
            </a:r>
          </a:p>
          <a:p>
            <a:r>
              <a:rPr lang="en-US" dirty="0"/>
              <a:t>References and background checks</a:t>
            </a:r>
          </a:p>
          <a:p>
            <a:r>
              <a:rPr lang="en-US" dirty="0"/>
              <a:t>Questions</a:t>
            </a:r>
          </a:p>
        </p:txBody>
      </p:sp>
    </p:spTree>
    <p:extLst>
      <p:ext uri="{BB962C8B-B14F-4D97-AF65-F5344CB8AC3E}">
        <p14:creationId xmlns:p14="http://schemas.microsoft.com/office/powerpoint/2010/main" val="4012040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5C6405-9D6C-48F5-9EFB-4CF1F3193EA4}"/>
              </a:ext>
            </a:extLst>
          </p:cNvPr>
          <p:cNvSpPr>
            <a:spLocks noGrp="1"/>
          </p:cNvSpPr>
          <p:nvPr>
            <p:ph type="title"/>
          </p:nvPr>
        </p:nvSpPr>
        <p:spPr>
          <a:xfrm>
            <a:off x="838200" y="1619794"/>
            <a:ext cx="10515600" cy="2987040"/>
          </a:xfrm>
        </p:spPr>
        <p:txBody>
          <a:bodyPr/>
          <a:lstStyle/>
          <a:p>
            <a:pPr algn="ctr"/>
            <a:r>
              <a:rPr lang="en-US" sz="7200" dirty="0"/>
              <a:t>Documents</a:t>
            </a:r>
            <a:br>
              <a:rPr lang="en-US" dirty="0"/>
            </a:br>
            <a:br>
              <a:rPr lang="en-US" dirty="0"/>
            </a:br>
            <a:r>
              <a:rPr lang="en-US" dirty="0">
                <a:hlinkClick r:id="rId3"/>
              </a:rPr>
              <a:t>https://www.nekls.org/kla-2023</a:t>
            </a:r>
            <a:r>
              <a:rPr lang="en-US" dirty="0"/>
              <a:t> </a:t>
            </a:r>
          </a:p>
        </p:txBody>
      </p:sp>
    </p:spTree>
    <p:extLst>
      <p:ext uri="{BB962C8B-B14F-4D97-AF65-F5344CB8AC3E}">
        <p14:creationId xmlns:p14="http://schemas.microsoft.com/office/powerpoint/2010/main" val="17839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p:txBody>
          <a:bodyPr>
            <a:normAutofit/>
          </a:bodyPr>
          <a:lstStyle/>
          <a:p>
            <a:r>
              <a:rPr lang="en-US" sz="8800" dirty="0"/>
              <a:t>Thank you</a:t>
            </a:r>
          </a:p>
        </p:txBody>
      </p:sp>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12"/>
          </p:nvPr>
        </p:nvSpPr>
        <p:spPr/>
        <p:txBody>
          <a:bodyPr/>
          <a:lstStyle/>
          <a:p>
            <a:pPr lvl="0"/>
            <a:fld id="{D76B855D-E9CC-4FF8-AD85-6CDC7B89A0DE}" type="slidenum">
              <a:rPr lang="en-US" noProof="0" smtClean="0"/>
              <a:pPr lvl="0"/>
              <a:t>31</a:t>
            </a:fld>
            <a:endParaRPr lang="en-US" noProof="0" dirty="0"/>
          </a:p>
        </p:txBody>
      </p:sp>
      <p:sp>
        <p:nvSpPr>
          <p:cNvPr id="3" name="Content Placeholder 2">
            <a:extLst>
              <a:ext uri="{FF2B5EF4-FFF2-40B4-BE49-F238E27FC236}">
                <a16:creationId xmlns:a16="http://schemas.microsoft.com/office/drawing/2014/main" id="{21F0B6E0-1F7C-4E6A-87B1-554ADE739CD1}"/>
              </a:ext>
            </a:extLst>
          </p:cNvPr>
          <p:cNvSpPr>
            <a:spLocks noGrp="1"/>
          </p:cNvSpPr>
          <p:nvPr>
            <p:ph idx="1"/>
          </p:nvPr>
        </p:nvSpPr>
        <p:spPr>
          <a:xfrm>
            <a:off x="6267029" y="2041742"/>
            <a:ext cx="4709160" cy="2265082"/>
          </a:xfrm>
        </p:spPr>
        <p:txBody>
          <a:bodyPr>
            <a:normAutofit fontScale="92500" lnSpcReduction="20000"/>
          </a:bodyPr>
          <a:lstStyle/>
          <a:p>
            <a:r>
              <a:rPr lang="en-US" dirty="0"/>
              <a:t>Michael McDonald</a:t>
            </a:r>
          </a:p>
          <a:p>
            <a:r>
              <a:rPr lang="en-US" dirty="0"/>
              <a:t>Director</a:t>
            </a:r>
          </a:p>
          <a:p>
            <a:r>
              <a:rPr lang="en-US" dirty="0"/>
              <a:t>Northeast Kansas Library System</a:t>
            </a:r>
          </a:p>
          <a:p>
            <a:pPr>
              <a:spcBef>
                <a:spcPts val="3000"/>
              </a:spcBef>
            </a:pPr>
            <a:r>
              <a:rPr lang="en-US" sz="1800" dirty="0"/>
              <a:t>mike@nekls.org</a:t>
            </a:r>
          </a:p>
          <a:p>
            <a:pPr>
              <a:spcBef>
                <a:spcPts val="3000"/>
              </a:spcBef>
            </a:pPr>
            <a:r>
              <a:rPr lang="en-US" sz="1800" dirty="0"/>
              <a:t>https://nekls.org</a:t>
            </a:r>
          </a:p>
          <a:p>
            <a:endParaRPr lang="en-US" dirty="0"/>
          </a:p>
        </p:txBody>
      </p:sp>
      <p:pic>
        <p:nvPicPr>
          <p:cNvPr id="9" name="Picture 8">
            <a:extLst>
              <a:ext uri="{FF2B5EF4-FFF2-40B4-BE49-F238E27FC236}">
                <a16:creationId xmlns:a16="http://schemas.microsoft.com/office/drawing/2014/main" id="{2447061B-DA25-0099-3430-7D728CCA651B}"/>
              </a:ext>
            </a:extLst>
          </p:cNvPr>
          <p:cNvPicPr>
            <a:picLocks noChangeAspect="1"/>
          </p:cNvPicPr>
          <p:nvPr/>
        </p:nvPicPr>
        <p:blipFill>
          <a:blip r:embed="rId3"/>
          <a:stretch>
            <a:fillRect/>
          </a:stretch>
        </p:blipFill>
        <p:spPr>
          <a:xfrm>
            <a:off x="6295136" y="4604512"/>
            <a:ext cx="3722624" cy="1454150"/>
          </a:xfrm>
          <a:prstGeom prst="rect">
            <a:avLst/>
          </a:prstGeom>
        </p:spPr>
      </p:pic>
    </p:spTree>
    <p:extLst>
      <p:ext uri="{BB962C8B-B14F-4D97-AF65-F5344CB8AC3E}">
        <p14:creationId xmlns:p14="http://schemas.microsoft.com/office/powerpoint/2010/main" val="962258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290457-2071-4F7C-9327-CE85A282B4D5}"/>
              </a:ext>
            </a:extLst>
          </p:cNvPr>
          <p:cNvSpPr>
            <a:spLocks noGrp="1"/>
          </p:cNvSpPr>
          <p:nvPr>
            <p:ph type="title"/>
          </p:nvPr>
        </p:nvSpPr>
        <p:spPr/>
        <p:txBody>
          <a:bodyPr/>
          <a:lstStyle/>
          <a:p>
            <a:r>
              <a:rPr lang="en-US" dirty="0"/>
              <a:t>Introduction</a:t>
            </a:r>
          </a:p>
        </p:txBody>
      </p:sp>
      <p:sp>
        <p:nvSpPr>
          <p:cNvPr id="5" name="Content Placeholder 4">
            <a:extLst>
              <a:ext uri="{FF2B5EF4-FFF2-40B4-BE49-F238E27FC236}">
                <a16:creationId xmlns:a16="http://schemas.microsoft.com/office/drawing/2014/main" id="{B67B1E24-2840-4BB0-AE5A-2320A01CB80F}"/>
              </a:ext>
            </a:extLst>
          </p:cNvPr>
          <p:cNvSpPr>
            <a:spLocks noGrp="1"/>
          </p:cNvSpPr>
          <p:nvPr>
            <p:ph idx="1"/>
          </p:nvPr>
        </p:nvSpPr>
        <p:spPr>
          <a:xfrm>
            <a:off x="539496" y="1825625"/>
            <a:ext cx="5887430" cy="4352544"/>
          </a:xfrm>
        </p:spPr>
        <p:txBody>
          <a:bodyPr/>
          <a:lstStyle/>
          <a:p>
            <a:r>
              <a:rPr lang="en-US" dirty="0"/>
              <a:t>The job market can sometimes be tough for libraries.  Depending on the position, you might struggle to attract quality applicants.</a:t>
            </a:r>
          </a:p>
          <a:p>
            <a:endParaRPr lang="en-US" dirty="0"/>
          </a:p>
          <a:p>
            <a:r>
              <a:rPr lang="en-US" dirty="0"/>
              <a:t>Hiring great employees requires preparation, effort and patience.</a:t>
            </a:r>
          </a:p>
          <a:p>
            <a:endParaRPr lang="en-US" dirty="0"/>
          </a:p>
          <a:p>
            <a:endParaRPr lang="en-US" dirty="0"/>
          </a:p>
        </p:txBody>
      </p:sp>
      <p:sp>
        <p:nvSpPr>
          <p:cNvPr id="15" name="Footer Placeholder 14">
            <a:extLst>
              <a:ext uri="{FF2B5EF4-FFF2-40B4-BE49-F238E27FC236}">
                <a16:creationId xmlns:a16="http://schemas.microsoft.com/office/drawing/2014/main" id="{96B342A5-1683-4650-BB07-B98D8B23C1FC}"/>
              </a:ext>
            </a:extLst>
          </p:cNvPr>
          <p:cNvSpPr>
            <a:spLocks noGrp="1"/>
          </p:cNvSpPr>
          <p:nvPr>
            <p:ph type="ftr" sz="quarter" idx="11"/>
          </p:nvPr>
        </p:nvSpPr>
        <p:spPr/>
        <p:txBody>
          <a:bodyPr/>
          <a:lstStyle/>
          <a:p>
            <a:pPr lvl="0"/>
            <a:r>
              <a:rPr lang="en-US" noProof="0" dirty="0"/>
              <a:t>Presentation Title</a:t>
            </a:r>
          </a:p>
        </p:txBody>
      </p:sp>
      <p:sp>
        <p:nvSpPr>
          <p:cNvPr id="16" name="Slide Number Placeholder 15">
            <a:extLst>
              <a:ext uri="{FF2B5EF4-FFF2-40B4-BE49-F238E27FC236}">
                <a16:creationId xmlns:a16="http://schemas.microsoft.com/office/drawing/2014/main" id="{46EEA4F1-5FA3-4EBF-97F1-DF392077DB76}"/>
              </a:ext>
            </a:extLst>
          </p:cNvPr>
          <p:cNvSpPr>
            <a:spLocks noGrp="1"/>
          </p:cNvSpPr>
          <p:nvPr>
            <p:ph type="sldNum" sz="quarter" idx="12"/>
          </p:nvPr>
        </p:nvSpPr>
        <p:spPr/>
        <p:txBody>
          <a:bodyPr/>
          <a:lstStyle/>
          <a:p>
            <a:pPr lvl="0"/>
            <a:fld id="{D76B855D-E9CC-4FF8-AD85-6CDC7B89A0DE}" type="slidenum">
              <a:rPr lang="en-US" noProof="0" smtClean="0"/>
              <a:pPr lvl="0"/>
              <a:t>4</a:t>
            </a:fld>
            <a:endParaRPr lang="en-US" noProof="0" dirty="0"/>
          </a:p>
        </p:txBody>
      </p:sp>
      <p:pic>
        <p:nvPicPr>
          <p:cNvPr id="9" name="Picture Placeholder 8">
            <a:extLst>
              <a:ext uri="{FF2B5EF4-FFF2-40B4-BE49-F238E27FC236}">
                <a16:creationId xmlns:a16="http://schemas.microsoft.com/office/drawing/2014/main" id="{C9AFFCD4-3FBB-5887-BF65-D3DA515BFA77}"/>
              </a:ext>
            </a:extLst>
          </p:cNvPr>
          <p:cNvPicPr>
            <a:picLocks noGrp="1" noChangeAspect="1"/>
          </p:cNvPicPr>
          <p:nvPr>
            <p:ph type="pic" sz="quarter" idx="14"/>
          </p:nvPr>
        </p:nvPicPr>
        <p:blipFill>
          <a:blip r:embed="rId3"/>
          <a:srcRect l="12500" r="12500"/>
          <a:stretch>
            <a:fillRect/>
          </a:stretch>
        </p:blipFill>
        <p:spPr>
          <a:xfrm rot="5400000">
            <a:off x="8610600" y="2698924"/>
            <a:ext cx="3095625" cy="3095625"/>
          </a:xfrm>
        </p:spPr>
      </p:pic>
      <p:pic>
        <p:nvPicPr>
          <p:cNvPr id="21" name="Picture Placeholder 20">
            <a:extLst>
              <a:ext uri="{FF2B5EF4-FFF2-40B4-BE49-F238E27FC236}">
                <a16:creationId xmlns:a16="http://schemas.microsoft.com/office/drawing/2014/main" id="{73E95512-479E-8842-E8C2-0F33B8445247}"/>
              </a:ext>
            </a:extLst>
          </p:cNvPr>
          <p:cNvPicPr>
            <a:picLocks noGrp="1" noChangeAspect="1"/>
          </p:cNvPicPr>
          <p:nvPr>
            <p:ph type="pic" sz="quarter" idx="13"/>
          </p:nvPr>
        </p:nvPicPr>
        <p:blipFill>
          <a:blip r:embed="rId4"/>
          <a:srcRect l="12554" r="12554"/>
          <a:stretch>
            <a:fillRect/>
          </a:stretch>
        </p:blipFill>
        <p:spPr>
          <a:xfrm rot="5400000">
            <a:off x="7062308" y="936408"/>
            <a:ext cx="2203450" cy="2206625"/>
          </a:xfrm>
        </p:spPr>
      </p:pic>
    </p:spTree>
    <p:extLst>
      <p:ext uri="{BB962C8B-B14F-4D97-AF65-F5344CB8AC3E}">
        <p14:creationId xmlns:p14="http://schemas.microsoft.com/office/powerpoint/2010/main" val="1002193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9272" y="2011673"/>
            <a:ext cx="5559552" cy="1179229"/>
          </a:xfrm>
        </p:spPr>
        <p:txBody>
          <a:bodyPr/>
          <a:lstStyle/>
          <a:p>
            <a:r>
              <a:rPr lang="en-US" dirty="0">
                <a:solidFill>
                  <a:srgbClr val="FFFFFF"/>
                </a:solidFill>
              </a:rPr>
              <a:t>Staffing Needs</a:t>
            </a:r>
            <a:endParaRPr lang="en-US"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a:xfrm>
            <a:off x="3021874" y="3429000"/>
            <a:ext cx="6156960" cy="2185416"/>
          </a:xfrm>
        </p:spPr>
        <p:txBody>
          <a:bodyPr>
            <a:normAutofit/>
          </a:bodyPr>
          <a:lstStyle/>
          <a:p>
            <a:r>
              <a:rPr lang="en-US" sz="2800" i="1" dirty="0"/>
              <a:t>How can you hire great employees   if you do not understand your organization’s needs?</a:t>
            </a:r>
          </a:p>
        </p:txBody>
      </p:sp>
    </p:spTree>
    <p:extLst>
      <p:ext uri="{BB962C8B-B14F-4D97-AF65-F5344CB8AC3E}">
        <p14:creationId xmlns:p14="http://schemas.microsoft.com/office/powerpoint/2010/main" val="1933675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174D-3A61-44FF-BF76-0402CC1BD219}"/>
              </a:ext>
            </a:extLst>
          </p:cNvPr>
          <p:cNvSpPr>
            <a:spLocks noGrp="1"/>
          </p:cNvSpPr>
          <p:nvPr>
            <p:ph type="title"/>
          </p:nvPr>
        </p:nvSpPr>
        <p:spPr/>
        <p:txBody>
          <a:bodyPr/>
          <a:lstStyle/>
          <a:p>
            <a:r>
              <a:rPr lang="en-US" dirty="0"/>
              <a:t>Where are we going?</a:t>
            </a:r>
          </a:p>
        </p:txBody>
      </p:sp>
      <p:sp>
        <p:nvSpPr>
          <p:cNvPr id="3" name="Content Placeholder 2">
            <a:extLst>
              <a:ext uri="{FF2B5EF4-FFF2-40B4-BE49-F238E27FC236}">
                <a16:creationId xmlns:a16="http://schemas.microsoft.com/office/drawing/2014/main" id="{6E3E4F9B-E998-4DE3-978E-C262F36D4BBB}"/>
              </a:ext>
            </a:extLst>
          </p:cNvPr>
          <p:cNvSpPr>
            <a:spLocks noGrp="1"/>
          </p:cNvSpPr>
          <p:nvPr>
            <p:ph idx="1"/>
          </p:nvPr>
        </p:nvSpPr>
        <p:spPr>
          <a:xfrm>
            <a:off x="1179576" y="1911096"/>
            <a:ext cx="9875520" cy="3859742"/>
          </a:xfrm>
        </p:spPr>
        <p:txBody>
          <a:bodyPr>
            <a:normAutofit/>
          </a:bodyPr>
          <a:lstStyle/>
          <a:p>
            <a:r>
              <a:rPr lang="en-US" dirty="0"/>
              <a:t>What are the library’s core services?</a:t>
            </a:r>
          </a:p>
          <a:p>
            <a:r>
              <a:rPr lang="en-US" dirty="0"/>
              <a:t>How is the library meeting community needs?</a:t>
            </a:r>
          </a:p>
          <a:p>
            <a:r>
              <a:rPr lang="en-US" dirty="0"/>
              <a:t>Where does the strategic plan challenge the library to be in the future?</a:t>
            </a:r>
          </a:p>
          <a:p>
            <a:r>
              <a:rPr lang="en-US" dirty="0"/>
              <a:t>Do we have the people?</a:t>
            </a:r>
          </a:p>
          <a:p>
            <a:endParaRPr lang="en-US" dirty="0"/>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42ADD6A3-4C35-4900-80BB-DD13B7CE81E0}"/>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6</a:t>
            </a:fld>
            <a:endParaRPr lang="en-US" dirty="0">
              <a:solidFill>
                <a:prstClr val="black">
                  <a:tint val="75000"/>
                </a:prstClr>
              </a:solidFill>
            </a:endParaRPr>
          </a:p>
        </p:txBody>
      </p:sp>
    </p:spTree>
    <p:extLst>
      <p:ext uri="{BB962C8B-B14F-4D97-AF65-F5344CB8AC3E}">
        <p14:creationId xmlns:p14="http://schemas.microsoft.com/office/powerpoint/2010/main" val="962608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BC21A3-F32B-4910-B800-FE4D248B0701}"/>
              </a:ext>
            </a:extLst>
          </p:cNvPr>
          <p:cNvSpPr>
            <a:spLocks noGrp="1"/>
          </p:cNvSpPr>
          <p:nvPr>
            <p:ph type="ftr" sz="quarter" idx="11"/>
          </p:nvPr>
        </p:nvSpPr>
        <p:spPr/>
        <p:txBody>
          <a:body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F87D3057-B83E-41DA-ADF4-1F23432A39C8}"/>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7</a:t>
            </a:fld>
            <a:endParaRPr lang="en-US" dirty="0">
              <a:solidFill>
                <a:prstClr val="black">
                  <a:tint val="75000"/>
                </a:prstClr>
              </a:solidFill>
            </a:endParaRPr>
          </a:p>
        </p:txBody>
      </p:sp>
      <p:sp>
        <p:nvSpPr>
          <p:cNvPr id="2" name="Title 1">
            <a:extLst>
              <a:ext uri="{FF2B5EF4-FFF2-40B4-BE49-F238E27FC236}">
                <a16:creationId xmlns:a16="http://schemas.microsoft.com/office/drawing/2014/main" id="{DA8E99AC-CEBA-6ADB-7B7E-D095CC30417E}"/>
              </a:ext>
            </a:extLst>
          </p:cNvPr>
          <p:cNvSpPr txBox="1">
            <a:spLocks/>
          </p:cNvSpPr>
          <p:nvPr/>
        </p:nvSpPr>
        <p:spPr>
          <a:xfrm>
            <a:off x="539496"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Assess staffing needs</a:t>
            </a:r>
          </a:p>
        </p:txBody>
      </p:sp>
      <p:sp>
        <p:nvSpPr>
          <p:cNvPr id="3" name="Content Placeholder 2">
            <a:extLst>
              <a:ext uri="{FF2B5EF4-FFF2-40B4-BE49-F238E27FC236}">
                <a16:creationId xmlns:a16="http://schemas.microsoft.com/office/drawing/2014/main" id="{D4D923CB-5180-37CB-E3B6-2CDF60A5DB4F}"/>
              </a:ext>
            </a:extLst>
          </p:cNvPr>
          <p:cNvSpPr txBox="1">
            <a:spLocks/>
          </p:cNvSpPr>
          <p:nvPr/>
        </p:nvSpPr>
        <p:spPr>
          <a:xfrm>
            <a:off x="1179576" y="1911096"/>
            <a:ext cx="9875520" cy="38597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Take stock of the current team – strengths? gaps?</a:t>
            </a:r>
          </a:p>
          <a:p>
            <a:r>
              <a:rPr lang="en-US" dirty="0"/>
              <a:t>When and where will we need to adjust staffing to support library goals?</a:t>
            </a:r>
          </a:p>
          <a:p>
            <a:r>
              <a:rPr lang="en-US" dirty="0"/>
              <a:t>Are folks in the best roles for them </a:t>
            </a:r>
            <a:r>
              <a:rPr lang="en-US" u="sng" dirty="0"/>
              <a:t>and</a:t>
            </a:r>
            <a:r>
              <a:rPr lang="en-US" i="1" dirty="0"/>
              <a:t> </a:t>
            </a:r>
            <a:r>
              <a:rPr lang="en-US" dirty="0"/>
              <a:t>the library?</a:t>
            </a:r>
          </a:p>
          <a:p>
            <a:r>
              <a:rPr lang="en-US" dirty="0"/>
              <a:t>Are we hiring to fill an open position or to add a new position?</a:t>
            </a:r>
          </a:p>
          <a:p>
            <a:r>
              <a:rPr lang="en-US" dirty="0"/>
              <a:t>Do we have the budget to attract and retain talent?</a:t>
            </a:r>
          </a:p>
          <a:p>
            <a:endParaRPr lang="en-US" dirty="0"/>
          </a:p>
          <a:p>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072016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9272" y="1607167"/>
            <a:ext cx="5559552" cy="2128810"/>
          </a:xfrm>
        </p:spPr>
        <p:txBody>
          <a:bodyPr/>
          <a:lstStyle/>
          <a:p>
            <a:r>
              <a:rPr lang="en-US" dirty="0">
                <a:solidFill>
                  <a:srgbClr val="FFFFFF"/>
                </a:solidFill>
              </a:rPr>
              <a:t>What’s the Job?</a:t>
            </a:r>
            <a:endParaRPr lang="en-US"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r>
              <a:rPr lang="en-US" i="1" dirty="0">
                <a:solidFill>
                  <a:srgbClr val="FFFFFF"/>
                </a:solidFill>
              </a:rPr>
              <a:t>Solid job descriptions are gold!</a:t>
            </a:r>
          </a:p>
          <a:p>
            <a:endParaRPr lang="en-US" dirty="0"/>
          </a:p>
        </p:txBody>
      </p:sp>
    </p:spTree>
    <p:extLst>
      <p:ext uri="{BB962C8B-B14F-4D97-AF65-F5344CB8AC3E}">
        <p14:creationId xmlns:p14="http://schemas.microsoft.com/office/powerpoint/2010/main" val="4283594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descr="Free Close-up Photo of Puzzle Pieces  Stock Photo">
            <a:extLst>
              <a:ext uri="{FF2B5EF4-FFF2-40B4-BE49-F238E27FC236}">
                <a16:creationId xmlns:a16="http://schemas.microsoft.com/office/drawing/2014/main" id="{140E0317-1447-9F7E-D660-DC2C88FA11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5724"/>
          <a:stretch/>
        </p:blipFill>
        <p:spPr bwMode="auto">
          <a:xfrm>
            <a:off x="444474" y="638185"/>
            <a:ext cx="3951912" cy="558164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33"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6E5174D-3A61-44FF-BF76-0402CC1BD219}"/>
              </a:ext>
            </a:extLst>
          </p:cNvPr>
          <p:cNvSpPr>
            <a:spLocks noGrp="1"/>
          </p:cNvSpPr>
          <p:nvPr>
            <p:ph type="title"/>
          </p:nvPr>
        </p:nvSpPr>
        <p:spPr>
          <a:xfrm>
            <a:off x="4840860" y="407987"/>
            <a:ext cx="5952300" cy="1325563"/>
          </a:xfrm>
        </p:spPr>
        <p:txBody>
          <a:bodyPr>
            <a:normAutofit/>
          </a:bodyPr>
          <a:lstStyle/>
          <a:p>
            <a:r>
              <a:rPr lang="en-US" dirty="0"/>
              <a:t>Job descriptions matter!</a:t>
            </a:r>
          </a:p>
        </p:txBody>
      </p:sp>
      <p:sp>
        <p:nvSpPr>
          <p:cNvPr id="3" name="Content Placeholder 2">
            <a:extLst>
              <a:ext uri="{FF2B5EF4-FFF2-40B4-BE49-F238E27FC236}">
                <a16:creationId xmlns:a16="http://schemas.microsoft.com/office/drawing/2014/main" id="{6E3E4F9B-E998-4DE3-978E-C262F36D4BBB}"/>
              </a:ext>
            </a:extLst>
          </p:cNvPr>
          <p:cNvSpPr>
            <a:spLocks noGrp="1"/>
          </p:cNvSpPr>
          <p:nvPr>
            <p:ph idx="1"/>
          </p:nvPr>
        </p:nvSpPr>
        <p:spPr>
          <a:xfrm>
            <a:off x="4840859" y="1868487"/>
            <a:ext cx="6512940" cy="4351338"/>
          </a:xfrm>
        </p:spPr>
        <p:txBody>
          <a:bodyPr>
            <a:normAutofit/>
          </a:bodyPr>
          <a:lstStyle/>
          <a:p>
            <a:r>
              <a:rPr lang="en-US" dirty="0"/>
              <a:t>A critical tool for candidates (and employees)</a:t>
            </a:r>
          </a:p>
          <a:p>
            <a:r>
              <a:rPr lang="en-US" dirty="0"/>
              <a:t>A critical tool for employers</a:t>
            </a:r>
          </a:p>
          <a:p>
            <a:r>
              <a:rPr lang="en-US" dirty="0"/>
              <a:t>(Help to) Keep you out of legal trouble</a:t>
            </a:r>
          </a:p>
          <a:p>
            <a:r>
              <a:rPr lang="en-US" dirty="0"/>
              <a:t>Print visualization of the staffing puzzle</a:t>
            </a:r>
          </a:p>
          <a:p>
            <a:r>
              <a:rPr lang="en-US" dirty="0"/>
              <a:t>Informs budget decisions</a:t>
            </a:r>
          </a:p>
          <a:p>
            <a:endParaRPr lang="en-US" dirty="0"/>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42ADD6A3-4C35-4900-80BB-DD13B7CE81E0}"/>
              </a:ext>
            </a:extLst>
          </p:cNvPr>
          <p:cNvSpPr>
            <a:spLocks noGrp="1"/>
          </p:cNvSpPr>
          <p:nvPr>
            <p:ph type="sldNum" sz="quarter" idx="12"/>
          </p:nvPr>
        </p:nvSpPr>
        <p:spPr>
          <a:xfrm>
            <a:off x="10047382" y="6356350"/>
            <a:ext cx="1306417"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9</a:t>
            </a:fld>
            <a:endParaRPr lang="en-US" dirty="0">
              <a:solidFill>
                <a:prstClr val="black">
                  <a:tint val="75000"/>
                </a:prstClr>
              </a:solidFill>
            </a:endParaRPr>
          </a:p>
        </p:txBody>
      </p:sp>
    </p:spTree>
    <p:extLst>
      <p:ext uri="{BB962C8B-B14F-4D97-AF65-F5344CB8AC3E}">
        <p14:creationId xmlns:p14="http://schemas.microsoft.com/office/powerpoint/2010/main" val="2405659232"/>
      </p:ext>
    </p:extLst>
  </p:cSld>
  <p:clrMapOvr>
    <a:masterClrMapping/>
  </p:clrMapOvr>
</p:sld>
</file>

<file path=ppt/theme/theme1.xml><?xml version="1.0" encoding="utf-8"?>
<a:theme xmlns:a="http://schemas.openxmlformats.org/drawingml/2006/main" name="ShapesVTI">
  <a:themeElements>
    <a:clrScheme name="Custom 2">
      <a:dk1>
        <a:srgbClr val="000000"/>
      </a:dk1>
      <a:lt1>
        <a:srgbClr val="FFFFFF"/>
      </a:lt1>
      <a:dk2>
        <a:srgbClr val="281B10"/>
      </a:dk2>
      <a:lt2>
        <a:srgbClr val="FFF9F5"/>
      </a:lt2>
      <a:accent1>
        <a:srgbClr val="0056B8"/>
      </a:accent1>
      <a:accent2>
        <a:srgbClr val="0CAEF7"/>
      </a:accent2>
      <a:accent3>
        <a:srgbClr val="5B5260"/>
      </a:accent3>
      <a:accent4>
        <a:srgbClr val="0056B8"/>
      </a:accent4>
      <a:accent5>
        <a:srgbClr val="0BAFF7"/>
      </a:accent5>
      <a:accent6>
        <a:srgbClr val="0156B8"/>
      </a:accent6>
      <a:hlink>
        <a:srgbClr val="0BAFF7"/>
      </a:hlink>
      <a:folHlink>
        <a:srgbClr val="0056B8"/>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13E4D1-157A-4FD3-BF11-7582A03ADF37}">
  <ds:schemaRefs>
    <ds:schemaRef ds:uri="http://purl.org/dc/dcmitype/"/>
    <ds:schemaRef ds:uri="http://schemas.microsoft.com/office/2006/metadata/properties"/>
    <ds:schemaRef ds:uri="http://schemas.microsoft.com/office/2006/documentManagement/types"/>
    <ds:schemaRef ds:uri="http://purl.org/dc/elements/1.1/"/>
    <ds:schemaRef ds:uri="16c05727-aa75-4e4a-9b5f-8a80a1165891"/>
    <ds:schemaRef ds:uri="http://www.w3.org/XML/1998/namespace"/>
    <ds:schemaRef ds:uri="http://purl.org/dc/terms/"/>
    <ds:schemaRef ds:uri="http://schemas.microsoft.com/office/infopath/2007/PartnerControls"/>
    <ds:schemaRef ds:uri="http://schemas.openxmlformats.org/package/2006/metadata/core-properties"/>
    <ds:schemaRef ds:uri="71af3243-3dd4-4a8d-8c0d-dd76da1f02a5"/>
  </ds:schemaRefs>
</ds:datastoreItem>
</file>

<file path=customXml/itemProps2.xml><?xml version="1.0" encoding="utf-8"?>
<ds:datastoreItem xmlns:ds="http://schemas.openxmlformats.org/officeDocument/2006/customXml" ds:itemID="{C3D3D887-4EBB-4786-8316-C89D0BB9706F}">
  <ds:schemaRefs>
    <ds:schemaRef ds:uri="http://schemas.microsoft.com/sharepoint/v3/contenttype/forms"/>
  </ds:schemaRefs>
</ds:datastoreItem>
</file>

<file path=customXml/itemProps3.xml><?xml version="1.0" encoding="utf-8"?>
<ds:datastoreItem xmlns:ds="http://schemas.openxmlformats.org/officeDocument/2006/customXml" ds:itemID="{2BBC4E2F-F3E1-4F05-9206-4E311F2B3D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3230</Words>
  <Application>Microsoft Office PowerPoint</Application>
  <PresentationFormat>Widescreen</PresentationFormat>
  <Paragraphs>467</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Avenir Next LT Pro</vt:lpstr>
      <vt:lpstr>Calibri</vt:lpstr>
      <vt:lpstr>Tw Cen MT</vt:lpstr>
      <vt:lpstr>ShapesVTI</vt:lpstr>
      <vt:lpstr>Meeting the HR Challenge: recruiting and hiring great employees</vt:lpstr>
      <vt:lpstr>Mike McDonald</vt:lpstr>
      <vt:lpstr>Agenda</vt:lpstr>
      <vt:lpstr>Introduction</vt:lpstr>
      <vt:lpstr>Staffing Needs</vt:lpstr>
      <vt:lpstr>Where are we going?</vt:lpstr>
      <vt:lpstr>PowerPoint Presentation</vt:lpstr>
      <vt:lpstr>What’s the Job?</vt:lpstr>
      <vt:lpstr>Job descriptions matter!</vt:lpstr>
      <vt:lpstr>Elements of a job description  </vt:lpstr>
      <vt:lpstr>PowerPoint Presentation</vt:lpstr>
      <vt:lpstr>PowerPoint Presentation</vt:lpstr>
      <vt:lpstr>PowerPoint Presentation</vt:lpstr>
      <vt:lpstr>Ready to Post</vt:lpstr>
      <vt:lpstr>PowerPoint Presentation</vt:lpstr>
      <vt:lpstr>Support the Post . . .</vt:lpstr>
      <vt:lpstr>PowerPoint Presentation</vt:lpstr>
      <vt:lpstr>   How else might  you identify quality candidates?     </vt:lpstr>
      <vt:lpstr>PowerPoint Presentation</vt:lpstr>
      <vt:lpstr>Interviews</vt:lpstr>
      <vt:lpstr>Let’s interview!</vt:lpstr>
      <vt:lpstr>Sample question traps</vt:lpstr>
      <vt:lpstr>Sample question traps</vt:lpstr>
      <vt:lpstr>Sample question traps</vt:lpstr>
      <vt:lpstr>Let’s interview!</vt:lpstr>
      <vt:lpstr>Job Offer</vt:lpstr>
      <vt:lpstr>Elements of a (conditional) job offer</vt:lpstr>
      <vt:lpstr>Testing and Background Checks</vt:lpstr>
      <vt:lpstr>PowerPoint Presentation</vt:lpstr>
      <vt:lpstr>Documents  https://www.nekls.org/kla-2023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2020-09-02T01:08:08Z</dcterms:created>
  <dcterms:modified xsi:type="dcterms:W3CDTF">2023-11-01T16:04:16Z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